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2" r:id="rId4"/>
    <p:sldId id="289" r:id="rId5"/>
    <p:sldId id="290" r:id="rId6"/>
    <p:sldId id="258" r:id="rId7"/>
    <p:sldId id="265" r:id="rId8"/>
    <p:sldId id="302" r:id="rId9"/>
    <p:sldId id="277" r:id="rId10"/>
    <p:sldId id="260" r:id="rId11"/>
    <p:sldId id="287" r:id="rId12"/>
    <p:sldId id="292" r:id="rId13"/>
    <p:sldId id="271" r:id="rId14"/>
    <p:sldId id="275" r:id="rId15"/>
    <p:sldId id="269" r:id="rId16"/>
    <p:sldId id="276" r:id="rId17"/>
    <p:sldId id="263" r:id="rId18"/>
    <p:sldId id="261" r:id="rId19"/>
    <p:sldId id="266" r:id="rId20"/>
    <p:sldId id="278" r:id="rId21"/>
    <p:sldId id="279" r:id="rId22"/>
    <p:sldId id="267" r:id="rId23"/>
    <p:sldId id="284" r:id="rId24"/>
    <p:sldId id="273" r:id="rId25"/>
    <p:sldId id="280" r:id="rId26"/>
    <p:sldId id="283" r:id="rId27"/>
    <p:sldId id="282" r:id="rId28"/>
    <p:sldId id="294" r:id="rId29"/>
    <p:sldId id="296" r:id="rId30"/>
    <p:sldId id="297" r:id="rId31"/>
    <p:sldId id="295" r:id="rId32"/>
    <p:sldId id="299" r:id="rId33"/>
    <p:sldId id="298" r:id="rId34"/>
    <p:sldId id="300" r:id="rId35"/>
    <p:sldId id="301" r:id="rId36"/>
  </p:sldIdLst>
  <p:sldSz cx="9144000" cy="6858000" type="screen4x3"/>
  <p:notesSz cx="6858000" cy="9144000"/>
  <p:custShowLst>
    <p:custShow name="Som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</p:sldLst>
    </p:custShow>
  </p:custShow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EE"/>
    <a:srgbClr val="2E2B1A"/>
    <a:srgbClr val="1D1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33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E763F-1520-4871-AD79-C70D7470E6E9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A5D40-917C-4557-82B1-49291C8D6F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99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A5D40-917C-4557-82B1-49291C8D6FD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00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89077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10211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6870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14499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2294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24223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2040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31319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35876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94D67-1BE4-48C1-AC89-CE9ACC7C3EDA}" type="datetimeFigureOut">
              <a:rPr lang="pt-BR" smtClean="0"/>
              <a:t>18/01/2012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FCDA1-49B9-4E2B-8AE7-F46C1C3E2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229665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834" y="0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116"/>
            <a:ext cx="9144001" cy="6547252"/>
          </a:xfrm>
          <a:prstGeom prst="rect">
            <a:avLst/>
          </a:prstGeom>
          <a:ln w="25400"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50" y="476672"/>
            <a:ext cx="5762231" cy="2448272"/>
          </a:xfrm>
          <a:prstGeom prst="rect">
            <a:avLst/>
          </a:prstGeom>
        </p:spPr>
      </p:pic>
      <p:pic>
        <p:nvPicPr>
          <p:cNvPr id="3" name="Philip Glass - The Truman Show - Raising The Sa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0552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747" r="2024" b="11517"/>
          <a:stretch/>
        </p:blipFill>
        <p:spPr>
          <a:xfrm>
            <a:off x="110189" y="44624"/>
            <a:ext cx="8503580" cy="620874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15017" y="6021288"/>
            <a:ext cx="23013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>
                <a:solidFill>
                  <a:schemeClr val="bg2">
                    <a:lumMod val="50000"/>
                  </a:schemeClr>
                </a:solidFill>
              </a:rPr>
              <a:t>Guimarães Rosa</a:t>
            </a:r>
            <a:endParaRPr lang="pt-BR" sz="1600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1600" b="1" i="1" dirty="0" smtClean="0">
                <a:solidFill>
                  <a:schemeClr val="bg2">
                    <a:lumMod val="50000"/>
                  </a:schemeClr>
                </a:solidFill>
              </a:rPr>
              <a:t>(Grande sertão: veredas)</a:t>
            </a:r>
            <a:endParaRPr lang="pt-BR" sz="1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4460919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“Lugar 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sertão se divulga: é onde os pastos carecem </a:t>
            </a:r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fechos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pode torar dez, quinze léguas, sem topar </a:t>
            </a:r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casa 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morador; e onde criminoso vive seu cristo-jesus, </a:t>
            </a:r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arredado do 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arrocho de </a:t>
            </a:r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autoridade”.</a:t>
            </a:r>
            <a:endParaRPr lang="pt-B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7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" b="8972"/>
          <a:stretch/>
        </p:blipFill>
        <p:spPr>
          <a:xfrm>
            <a:off x="395536" y="1113876"/>
            <a:ext cx="8280920" cy="436017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03547" y="350068"/>
            <a:ext cx="817290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Josué </a:t>
            </a:r>
            <a:r>
              <a:rPr lang="pt-PT" b="1" dirty="0">
                <a:solidFill>
                  <a:schemeClr val="bg1"/>
                </a:solidFill>
              </a:rPr>
              <a:t>de </a:t>
            </a:r>
            <a:r>
              <a:rPr lang="pt-PT" b="1" dirty="0" smtClean="0">
                <a:solidFill>
                  <a:schemeClr val="bg1"/>
                </a:solidFill>
              </a:rPr>
              <a:t>Castro:</a:t>
            </a:r>
            <a:r>
              <a:rPr lang="pt-BR" b="1" dirty="0" smtClean="0">
                <a:solidFill>
                  <a:schemeClr val="bg1"/>
                </a:solidFill>
              </a:rPr>
              <a:t>     </a:t>
            </a:r>
            <a:r>
              <a:rPr lang="pt-BR" sz="2000" b="1" dirty="0" smtClean="0">
                <a:solidFill>
                  <a:schemeClr val="bg2">
                    <a:lumMod val="90000"/>
                  </a:schemeClr>
                </a:solidFill>
              </a:rPr>
              <a:t>“</a:t>
            </a:r>
            <a:r>
              <a:rPr lang="pt-PT" sz="2000" b="1" dirty="0" smtClean="0">
                <a:solidFill>
                  <a:schemeClr val="bg2">
                    <a:lumMod val="90000"/>
                  </a:schemeClr>
                </a:solidFill>
              </a:rPr>
              <a:t>As </a:t>
            </a:r>
            <a:r>
              <a:rPr lang="pt-PT" sz="2000" b="1" dirty="0">
                <a:solidFill>
                  <a:schemeClr val="bg2">
                    <a:lumMod val="90000"/>
                  </a:schemeClr>
                </a:solidFill>
              </a:rPr>
              <a:t>massas humanas se deram conta de que a fome e a miséria não são </a:t>
            </a:r>
            <a:r>
              <a:rPr lang="pt-PT" sz="2000" b="1" dirty="0" smtClean="0">
                <a:solidFill>
                  <a:schemeClr val="bg2">
                    <a:lumMod val="90000"/>
                  </a:schemeClr>
                </a:solidFill>
              </a:rPr>
              <a:t>indispensáveis </a:t>
            </a:r>
            <a:r>
              <a:rPr lang="pt-PT" sz="2000" b="1" dirty="0">
                <a:solidFill>
                  <a:schemeClr val="bg2">
                    <a:lumMod val="90000"/>
                  </a:schemeClr>
                </a:solidFill>
              </a:rPr>
              <a:t>ao equilíbrio do mundo, </a:t>
            </a:r>
            <a:endParaRPr lang="pt-PT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sz="20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t-PT" sz="2000" b="1" dirty="0" smtClean="0">
                <a:solidFill>
                  <a:schemeClr val="bg2">
                    <a:lumMod val="10000"/>
                  </a:schemeClr>
                </a:solidFill>
              </a:rPr>
              <a:t>... e </a:t>
            </a:r>
            <a:r>
              <a:rPr lang="pt-PT" sz="2000" b="1" dirty="0">
                <a:solidFill>
                  <a:schemeClr val="bg2">
                    <a:lumMod val="10000"/>
                  </a:schemeClr>
                </a:solidFill>
              </a:rPr>
              <a:t>que hoje, graças aos progressos da ciência e da técnica, surgiu pela primeira vez na história um tipo de sociedade na qual a miséria pode ser suprimida e com ela a fome</a:t>
            </a:r>
            <a:r>
              <a:rPr lang="pt-PT" sz="20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pt-BR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" b="8972"/>
          <a:stretch/>
        </p:blipFill>
        <p:spPr>
          <a:xfrm>
            <a:off x="395536" y="1113876"/>
            <a:ext cx="8280920" cy="436017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03547" y="350068"/>
            <a:ext cx="817290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Josué </a:t>
            </a:r>
            <a:r>
              <a:rPr lang="pt-PT" b="1" dirty="0">
                <a:solidFill>
                  <a:schemeClr val="bg1"/>
                </a:solidFill>
              </a:rPr>
              <a:t>de </a:t>
            </a:r>
            <a:r>
              <a:rPr lang="pt-PT" b="1" dirty="0" smtClean="0">
                <a:solidFill>
                  <a:schemeClr val="bg1"/>
                </a:solidFill>
              </a:rPr>
              <a:t>Castro:</a:t>
            </a:r>
            <a:r>
              <a:rPr lang="pt-BR" b="1" dirty="0" smtClean="0">
                <a:solidFill>
                  <a:schemeClr val="bg1"/>
                </a:solidFill>
              </a:rPr>
              <a:t>     </a:t>
            </a:r>
            <a:r>
              <a:rPr lang="pt-BR" sz="2000" b="1" dirty="0" smtClean="0">
                <a:solidFill>
                  <a:srgbClr val="2E2B1A"/>
                </a:solidFill>
              </a:rPr>
              <a:t>“</a:t>
            </a:r>
            <a:r>
              <a:rPr lang="pt-PT" sz="2000" b="1" dirty="0" smtClean="0">
                <a:solidFill>
                  <a:srgbClr val="2E2B1A"/>
                </a:solidFill>
              </a:rPr>
              <a:t>As </a:t>
            </a:r>
            <a:r>
              <a:rPr lang="pt-PT" sz="2000" b="1" dirty="0">
                <a:solidFill>
                  <a:srgbClr val="2E2B1A"/>
                </a:solidFill>
              </a:rPr>
              <a:t>massas humanas se deram conta de que a fome e a miséria não são </a:t>
            </a:r>
            <a:r>
              <a:rPr lang="pt-PT" sz="2000" b="1" dirty="0" smtClean="0">
                <a:solidFill>
                  <a:srgbClr val="2E2B1A"/>
                </a:solidFill>
              </a:rPr>
              <a:t>indispensáveis </a:t>
            </a:r>
            <a:r>
              <a:rPr lang="pt-PT" sz="2000" b="1" dirty="0">
                <a:solidFill>
                  <a:srgbClr val="2E2B1A"/>
                </a:solidFill>
              </a:rPr>
              <a:t>ao equilíbrio do mundo, </a:t>
            </a:r>
            <a:endParaRPr lang="pt-PT" sz="2000" b="1" dirty="0" smtClean="0">
              <a:solidFill>
                <a:srgbClr val="2E2B1A"/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sz="20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t-PT" sz="2000" b="1" dirty="0" smtClean="0">
                <a:solidFill>
                  <a:schemeClr val="bg2">
                    <a:lumMod val="90000"/>
                  </a:schemeClr>
                </a:solidFill>
              </a:rPr>
              <a:t>... e </a:t>
            </a:r>
            <a:r>
              <a:rPr lang="pt-PT" sz="2000" b="1" dirty="0">
                <a:solidFill>
                  <a:schemeClr val="bg2">
                    <a:lumMod val="90000"/>
                  </a:schemeClr>
                </a:solidFill>
              </a:rPr>
              <a:t>que hoje, graças aos progressos da ciência e da técnica, surgiu pela primeira vez na história um tipo de sociedade na qual a miséria pode ser suprimida e com ela a </a:t>
            </a:r>
            <a:r>
              <a:rPr lang="pt-PT" sz="2000" b="1" dirty="0" smtClean="0">
                <a:solidFill>
                  <a:schemeClr val="bg2">
                    <a:lumMod val="90000"/>
                  </a:schemeClr>
                </a:solidFill>
              </a:rPr>
              <a:t>fome”.</a:t>
            </a:r>
            <a:endParaRPr lang="pt-BR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8"/>
          <a:stretch/>
        </p:blipFill>
        <p:spPr>
          <a:xfrm>
            <a:off x="1259632" y="1398080"/>
            <a:ext cx="7021692" cy="534328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139952" y="474344"/>
            <a:ext cx="4535205" cy="111825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“Uma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educação pela pedra: 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por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lições; </a:t>
            </a:r>
            <a:b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para aprender da pedra, </a:t>
            </a:r>
            <a:r>
              <a:rPr lang="pt-BR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freqüentá-la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; </a:t>
            </a:r>
            <a:b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captar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sua voz </a:t>
            </a:r>
            <a:r>
              <a:rPr lang="pt-BR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inenfática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, impessoal </a:t>
            </a:r>
            <a:b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(pela de dicção ela começa as aulas).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212734"/>
            <a:ext cx="3807664" cy="523220"/>
          </a:xfrm>
          <a:prstGeom prst="rect">
            <a:avLst/>
          </a:prstGeom>
        </p:spPr>
        <p:txBody>
          <a:bodyPr wrap="none" lIns="360000">
            <a:spAutoFit/>
          </a:bodyPr>
          <a:lstStyle/>
          <a:p>
            <a:r>
              <a:rPr lang="pt-BR" sz="2800" b="1" dirty="0">
                <a:solidFill>
                  <a:schemeClr val="bg2">
                    <a:lumMod val="75000"/>
                  </a:schemeClr>
                </a:solidFill>
              </a:rPr>
              <a:t>A Educação Pela Pedra</a:t>
            </a:r>
          </a:p>
        </p:txBody>
      </p:sp>
    </p:spTree>
    <p:extLst>
      <p:ext uri="{BB962C8B-B14F-4D97-AF65-F5344CB8AC3E}">
        <p14:creationId xmlns:p14="http://schemas.microsoft.com/office/powerpoint/2010/main" val="18416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8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78"/>
          <a:stretch/>
        </p:blipFill>
        <p:spPr>
          <a:xfrm>
            <a:off x="1259632" y="1398080"/>
            <a:ext cx="7021692" cy="534328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212734"/>
            <a:ext cx="3807664" cy="523220"/>
          </a:xfrm>
          <a:prstGeom prst="rect">
            <a:avLst/>
          </a:prstGeom>
        </p:spPr>
        <p:txBody>
          <a:bodyPr wrap="none" lIns="360000">
            <a:spAutoFit/>
          </a:bodyPr>
          <a:lstStyle/>
          <a:p>
            <a:r>
              <a:rPr lang="pt-BR" sz="2800" b="1" dirty="0">
                <a:solidFill>
                  <a:schemeClr val="bg2">
                    <a:lumMod val="75000"/>
                  </a:schemeClr>
                </a:solidFill>
              </a:rPr>
              <a:t>A Educação Pela Pedra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95736" y="2047195"/>
            <a:ext cx="4608512" cy="4478149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1800"/>
              </a:lnSpc>
            </a:pPr>
            <a:r>
              <a:rPr lang="pt-BR" sz="17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A </a:t>
            </a:r>
            <a: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lição de moral, sua resistência fria </a:t>
            </a:r>
            <a:b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ao que flui e a fluir, a ser maleada;</a:t>
            </a:r>
            <a:b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a de poética, sua carnadura concreta;</a:t>
            </a:r>
            <a:b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endParaRPr lang="pt-BR" sz="1700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ts val="1800"/>
              </a:lnSpc>
            </a:pPr>
            <a:r>
              <a:rPr lang="pt-BR" sz="17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a </a:t>
            </a:r>
            <a: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de economia, seu adensar-se compacta: </a:t>
            </a:r>
            <a:b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lições de pedra (de fora para dentro, </a:t>
            </a:r>
            <a:b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pt-BR" sz="17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cartilha muda), para quem soletrá-la.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39952" y="474344"/>
            <a:ext cx="4535205" cy="111825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b="1" dirty="0">
                <a:solidFill>
                  <a:srgbClr val="1D1B11"/>
                </a:solidFill>
                <a:latin typeface="+mj-lt"/>
              </a:rPr>
              <a:t>Uma educação pela pedra: </a:t>
            </a:r>
            <a:r>
              <a:rPr lang="pt-BR" b="1" dirty="0" smtClean="0">
                <a:solidFill>
                  <a:srgbClr val="1D1B11"/>
                </a:solidFill>
                <a:latin typeface="+mj-lt"/>
              </a:rPr>
              <a:t>por </a:t>
            </a:r>
            <a:r>
              <a:rPr lang="pt-BR" b="1" dirty="0">
                <a:solidFill>
                  <a:srgbClr val="1D1B11"/>
                </a:solidFill>
                <a:latin typeface="+mj-lt"/>
              </a:rPr>
              <a:t>lições; </a:t>
            </a:r>
            <a:br>
              <a:rPr lang="pt-BR" b="1" dirty="0">
                <a:solidFill>
                  <a:srgbClr val="1D1B11"/>
                </a:solidFill>
                <a:latin typeface="+mj-lt"/>
              </a:rPr>
            </a:br>
            <a:r>
              <a:rPr lang="pt-BR" b="1" dirty="0">
                <a:solidFill>
                  <a:srgbClr val="1D1B11"/>
                </a:solidFill>
                <a:latin typeface="+mj-lt"/>
              </a:rPr>
              <a:t>para aprender da pedra, </a:t>
            </a:r>
            <a:r>
              <a:rPr lang="pt-BR" b="1" dirty="0" err="1">
                <a:solidFill>
                  <a:srgbClr val="1D1B11"/>
                </a:solidFill>
                <a:latin typeface="+mj-lt"/>
              </a:rPr>
              <a:t>freqüentá-la</a:t>
            </a:r>
            <a:r>
              <a:rPr lang="pt-BR" b="1" dirty="0">
                <a:solidFill>
                  <a:srgbClr val="1D1B11"/>
                </a:solidFill>
                <a:latin typeface="+mj-lt"/>
              </a:rPr>
              <a:t>; </a:t>
            </a:r>
            <a:br>
              <a:rPr lang="pt-BR" b="1" dirty="0">
                <a:solidFill>
                  <a:srgbClr val="1D1B11"/>
                </a:solidFill>
                <a:latin typeface="+mj-lt"/>
              </a:rPr>
            </a:br>
            <a:r>
              <a:rPr lang="pt-BR" b="1" dirty="0" smtClean="0">
                <a:solidFill>
                  <a:srgbClr val="1D1B11"/>
                </a:solidFill>
                <a:latin typeface="+mj-lt"/>
              </a:rPr>
              <a:t>captar </a:t>
            </a:r>
            <a:r>
              <a:rPr lang="pt-BR" b="1" dirty="0">
                <a:solidFill>
                  <a:srgbClr val="1D1B11"/>
                </a:solidFill>
                <a:latin typeface="+mj-lt"/>
              </a:rPr>
              <a:t>sua voz </a:t>
            </a:r>
            <a:r>
              <a:rPr lang="pt-BR" b="1" dirty="0" err="1">
                <a:solidFill>
                  <a:srgbClr val="1D1B11"/>
                </a:solidFill>
                <a:latin typeface="+mj-lt"/>
              </a:rPr>
              <a:t>inenfática</a:t>
            </a:r>
            <a:r>
              <a:rPr lang="pt-BR" b="1" dirty="0">
                <a:solidFill>
                  <a:srgbClr val="1D1B11"/>
                </a:solidFill>
                <a:latin typeface="+mj-lt"/>
              </a:rPr>
              <a:t>, impessoal </a:t>
            </a:r>
            <a:br>
              <a:rPr lang="pt-BR" b="1" dirty="0">
                <a:solidFill>
                  <a:srgbClr val="1D1B11"/>
                </a:solidFill>
                <a:latin typeface="+mj-lt"/>
              </a:rPr>
            </a:br>
            <a:r>
              <a:rPr lang="pt-BR" b="1" dirty="0">
                <a:solidFill>
                  <a:srgbClr val="1D1B11"/>
                </a:solidFill>
                <a:latin typeface="+mj-lt"/>
              </a:rPr>
              <a:t>(pela de dicção ela começa as aulas). </a:t>
            </a:r>
          </a:p>
        </p:txBody>
      </p:sp>
    </p:spTree>
    <p:extLst>
      <p:ext uri="{BB962C8B-B14F-4D97-AF65-F5344CB8AC3E}">
        <p14:creationId xmlns:p14="http://schemas.microsoft.com/office/powerpoint/2010/main" val="12924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1804"/>
          <a:stretch/>
        </p:blipFill>
        <p:spPr>
          <a:xfrm>
            <a:off x="292331" y="2223746"/>
            <a:ext cx="5359789" cy="42484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666603" y="2223746"/>
            <a:ext cx="3009853" cy="301621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1900"/>
              </a:lnSpc>
            </a:pPr>
            <a:r>
              <a:rPr lang="pt-BR" b="1" dirty="0" smtClean="0">
                <a:solidFill>
                  <a:srgbClr val="2E2B1A"/>
                </a:solidFill>
                <a:latin typeface="+mj-lt"/>
              </a:rPr>
              <a:t>No 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Sertão a pedra não sabe lecionar, </a:t>
            </a:r>
            <a:r>
              <a:rPr lang="pt-BR" b="1" dirty="0" smtClean="0">
                <a:solidFill>
                  <a:srgbClr val="2E2B1A"/>
                </a:solidFill>
                <a:latin typeface="+mj-lt"/>
              </a:rPr>
              <a:t>e 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se lecionasse não ensinaria nada; </a:t>
            </a:r>
            <a:endParaRPr lang="pt-BR" b="1" dirty="0" smtClean="0">
              <a:solidFill>
                <a:srgbClr val="2E2B1A"/>
              </a:solidFill>
              <a:latin typeface="+mj-lt"/>
            </a:endParaRPr>
          </a:p>
          <a:p>
            <a:pPr>
              <a:lnSpc>
                <a:spcPts val="1900"/>
              </a:lnSpc>
            </a:pPr>
            <a:endParaRPr lang="pt-BR" b="1" dirty="0">
              <a:solidFill>
                <a:srgbClr val="2E2B1A"/>
              </a:solidFill>
              <a:latin typeface="+mj-lt"/>
            </a:endParaRPr>
          </a:p>
          <a:p>
            <a:pPr>
              <a:lnSpc>
                <a:spcPts val="1900"/>
              </a:lnSpc>
            </a:pPr>
            <a:endParaRPr lang="pt-BR" b="1" dirty="0" smtClean="0">
              <a:solidFill>
                <a:srgbClr val="2E2B1A"/>
              </a:solidFill>
              <a:latin typeface="+mj-lt"/>
            </a:endParaRPr>
          </a:p>
          <a:p>
            <a:pPr>
              <a:lnSpc>
                <a:spcPts val="1900"/>
              </a:lnSpc>
            </a:pPr>
            <a:r>
              <a:rPr lang="pt-BR" b="1" dirty="0">
                <a:solidFill>
                  <a:srgbClr val="2E2B1A"/>
                </a:solidFill>
                <a:latin typeface="+mj-lt"/>
              </a:rPr>
              <a:t/>
            </a:r>
            <a:br>
              <a:rPr lang="pt-BR" b="1" dirty="0">
                <a:solidFill>
                  <a:srgbClr val="2E2B1A"/>
                </a:solidFill>
                <a:latin typeface="+mj-lt"/>
              </a:rPr>
            </a:br>
            <a:endParaRPr lang="pt-BR" b="1" dirty="0" smtClean="0">
              <a:solidFill>
                <a:srgbClr val="2E2B1A"/>
              </a:solidFill>
              <a:latin typeface="+mj-lt"/>
            </a:endParaRPr>
          </a:p>
          <a:p>
            <a:pPr>
              <a:lnSpc>
                <a:spcPts val="1900"/>
              </a:lnSpc>
            </a:pPr>
            <a:r>
              <a:rPr lang="pt-BR" b="1" dirty="0" smtClean="0">
                <a:solidFill>
                  <a:srgbClr val="2E2B1A"/>
                </a:solidFill>
                <a:latin typeface="+mj-lt"/>
              </a:rPr>
              <a:t>lá 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não se aprende a pedra: lá a pedra, </a:t>
            </a:r>
            <a:r>
              <a:rPr lang="pt-BR" b="1" dirty="0" smtClean="0">
                <a:solidFill>
                  <a:srgbClr val="2E2B1A"/>
                </a:solidFill>
                <a:latin typeface="+mj-lt"/>
              </a:rPr>
              <a:t> uma 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pedra de nascença, entranha a alma.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2734"/>
            <a:ext cx="3807664" cy="523220"/>
          </a:xfrm>
          <a:prstGeom prst="rect">
            <a:avLst/>
          </a:prstGeom>
        </p:spPr>
        <p:txBody>
          <a:bodyPr wrap="none" lIns="360000">
            <a:spAutoFit/>
          </a:bodyPr>
          <a:lstStyle/>
          <a:p>
            <a:r>
              <a:rPr lang="pt-BR" sz="2800" b="1" dirty="0">
                <a:solidFill>
                  <a:schemeClr val="bg2">
                    <a:lumMod val="75000"/>
                  </a:schemeClr>
                </a:solidFill>
              </a:rPr>
              <a:t>A Educação Pela Pedra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1124744"/>
            <a:ext cx="3807664" cy="823302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1900"/>
              </a:lnSpc>
            </a:pP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Outra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educação pela pedra: 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/>
            </a:r>
            <a:b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no Sertão (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de dentro para fora, 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/>
            </a:r>
            <a:b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e </a:t>
            </a:r>
            <a:r>
              <a:rPr lang="pt-BR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pré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-didática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).</a:t>
            </a:r>
            <a:endParaRPr lang="pt-BR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13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1804"/>
          <a:stretch/>
        </p:blipFill>
        <p:spPr>
          <a:xfrm>
            <a:off x="292331" y="2223746"/>
            <a:ext cx="5359789" cy="42484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666603" y="2223746"/>
            <a:ext cx="3009853" cy="301621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1900"/>
              </a:lnSpc>
            </a:pP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No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Sertão a pedra não sabe lecionar, 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e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se lecionasse não ensinaria nada; </a:t>
            </a:r>
            <a:endParaRPr lang="pt-BR" b="1" dirty="0" smtClean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>
              <a:lnSpc>
                <a:spcPts val="1900"/>
              </a:lnSpc>
            </a:pPr>
            <a:endParaRPr lang="pt-BR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>
              <a:lnSpc>
                <a:spcPts val="1900"/>
              </a:lnSpc>
            </a:pPr>
            <a:endParaRPr lang="pt-BR" b="1" dirty="0" smtClean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>
              <a:lnSpc>
                <a:spcPts val="1900"/>
              </a:lnSpc>
            </a:pP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/>
            </a:r>
            <a:b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endParaRPr lang="pt-BR" b="1" dirty="0" smtClean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>
              <a:lnSpc>
                <a:spcPts val="1900"/>
              </a:lnSpc>
            </a:pP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lá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não se aprende a pedra: lá a pedra, 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uma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pedra de nascença, entranha a </a:t>
            </a: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alma”.</a:t>
            </a:r>
            <a:endParaRPr lang="pt-BR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212734"/>
            <a:ext cx="3807664" cy="523220"/>
          </a:xfrm>
          <a:prstGeom prst="rect">
            <a:avLst/>
          </a:prstGeom>
        </p:spPr>
        <p:txBody>
          <a:bodyPr wrap="none" lIns="360000">
            <a:spAutoFit/>
          </a:bodyPr>
          <a:lstStyle/>
          <a:p>
            <a:r>
              <a:rPr lang="pt-BR" sz="2800" b="1" dirty="0">
                <a:solidFill>
                  <a:schemeClr val="bg2">
                    <a:lumMod val="75000"/>
                  </a:schemeClr>
                </a:solidFill>
              </a:rPr>
              <a:t>A Educação Pela Pedra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012160" y="5877272"/>
            <a:ext cx="2053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João Cabral de Melo Neto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1124744"/>
            <a:ext cx="3807664" cy="823302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lnSpc>
                <a:spcPts val="1900"/>
              </a:lnSpc>
            </a:pPr>
            <a:r>
              <a:rPr lang="pt-BR" b="1" dirty="0" smtClean="0">
                <a:solidFill>
                  <a:srgbClr val="2E2B1A"/>
                </a:solidFill>
                <a:latin typeface="+mj-lt"/>
              </a:rPr>
              <a:t>Outra 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educação pela pedra: </a:t>
            </a:r>
            <a:r>
              <a:rPr lang="pt-BR" b="1" dirty="0" smtClean="0">
                <a:solidFill>
                  <a:srgbClr val="2E2B1A"/>
                </a:solidFill>
                <a:latin typeface="+mj-lt"/>
              </a:rPr>
              <a:t/>
            </a:r>
            <a:br>
              <a:rPr lang="pt-BR" b="1" dirty="0" smtClean="0">
                <a:solidFill>
                  <a:srgbClr val="2E2B1A"/>
                </a:solidFill>
                <a:latin typeface="+mj-lt"/>
              </a:rPr>
            </a:br>
            <a:r>
              <a:rPr lang="pt-BR" b="1" dirty="0" smtClean="0">
                <a:solidFill>
                  <a:srgbClr val="2E2B1A"/>
                </a:solidFill>
                <a:latin typeface="+mj-lt"/>
              </a:rPr>
              <a:t>no Sertão (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de dentro para fora, </a:t>
            </a:r>
            <a:r>
              <a:rPr lang="pt-BR" b="1" dirty="0" smtClean="0">
                <a:solidFill>
                  <a:srgbClr val="2E2B1A"/>
                </a:solidFill>
                <a:latin typeface="+mj-lt"/>
              </a:rPr>
              <a:t/>
            </a:r>
            <a:br>
              <a:rPr lang="pt-BR" b="1" dirty="0" smtClean="0">
                <a:solidFill>
                  <a:srgbClr val="2E2B1A"/>
                </a:solidFill>
                <a:latin typeface="+mj-lt"/>
              </a:rPr>
            </a:br>
            <a:r>
              <a:rPr lang="pt-BR" b="1" dirty="0" smtClean="0">
                <a:solidFill>
                  <a:srgbClr val="2E2B1A"/>
                </a:solidFill>
                <a:latin typeface="+mj-lt"/>
              </a:rPr>
              <a:t>e </a:t>
            </a:r>
            <a:r>
              <a:rPr lang="pt-BR" b="1" dirty="0" err="1">
                <a:solidFill>
                  <a:srgbClr val="2E2B1A"/>
                </a:solidFill>
                <a:latin typeface="+mj-lt"/>
              </a:rPr>
              <a:t>pré</a:t>
            </a:r>
            <a:r>
              <a:rPr lang="pt-BR" b="1" dirty="0">
                <a:solidFill>
                  <a:srgbClr val="2E2B1A"/>
                </a:solidFill>
                <a:latin typeface="+mj-lt"/>
              </a:rPr>
              <a:t>-didática</a:t>
            </a:r>
            <a:r>
              <a:rPr lang="pt-BR" b="1" dirty="0" smtClean="0">
                <a:solidFill>
                  <a:srgbClr val="2E2B1A"/>
                </a:solidFill>
                <a:latin typeface="+mj-lt"/>
              </a:rPr>
              <a:t>).</a:t>
            </a:r>
            <a:endParaRPr lang="pt-BR" b="1" dirty="0">
              <a:solidFill>
                <a:srgbClr val="2E2B1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3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/>
          <a:stretch/>
        </p:blipFill>
        <p:spPr>
          <a:xfrm>
            <a:off x="612206" y="0"/>
            <a:ext cx="7832111" cy="656996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43608" y="57332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Quando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</a:rPr>
              <a:t>se vem vindo sertão de dentro, a gente pensa que não vai</a:t>
            </a:r>
            <a:endParaRPr lang="pt-BR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</a:rPr>
              <a:t>encontrar coisa 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nenhuma”.</a:t>
            </a:r>
            <a:endParaRPr lang="pt-BR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19672" y="432770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/>
              <a:t>...”o </a:t>
            </a:r>
            <a:r>
              <a:rPr lang="pt-PT" sz="2400" b="1" dirty="0"/>
              <a:t>sertão é uma espera enorme</a:t>
            </a:r>
            <a:r>
              <a:rPr lang="pt-PT" sz="2400" b="1" dirty="0" smtClean="0"/>
              <a:t>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673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4259" r="3580"/>
          <a:stretch/>
        </p:blipFill>
        <p:spPr>
          <a:xfrm>
            <a:off x="15652" y="0"/>
            <a:ext cx="8444780" cy="68863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9552" y="580526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“O </a:t>
            </a:r>
            <a:r>
              <a:rPr lang="pt-PT" b="1" dirty="0">
                <a:solidFill>
                  <a:schemeClr val="bg1"/>
                </a:solidFill>
              </a:rPr>
              <a:t>sertão é bom.  Tudo aqui é perdido, tudo aqui é achado... O sertão é confusão em grande demasiado </a:t>
            </a:r>
            <a:r>
              <a:rPr lang="pt-PT" b="1" dirty="0" smtClean="0">
                <a:solidFill>
                  <a:schemeClr val="bg1"/>
                </a:solidFill>
              </a:rPr>
              <a:t>sossego”.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" t="3129" r="5288" b="13525"/>
          <a:stretch/>
        </p:blipFill>
        <p:spPr>
          <a:xfrm>
            <a:off x="107504" y="-11336"/>
            <a:ext cx="8809684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27970" y="1052736"/>
            <a:ext cx="676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00" b="1" dirty="0">
                <a:solidFill>
                  <a:schemeClr val="bg2">
                    <a:lumMod val="90000"/>
                  </a:schemeClr>
                </a:solidFill>
              </a:rPr>
              <a:t>... </a:t>
            </a:r>
            <a:r>
              <a:rPr lang="pt-PT" sz="2300" b="1" dirty="0" smtClean="0">
                <a:solidFill>
                  <a:schemeClr val="bg2">
                    <a:lumMod val="90000"/>
                  </a:schemeClr>
                </a:solidFill>
              </a:rPr>
              <a:t>“sertão </a:t>
            </a:r>
            <a:r>
              <a:rPr lang="pt-PT" sz="2300" b="1" dirty="0">
                <a:solidFill>
                  <a:schemeClr val="bg2">
                    <a:lumMod val="90000"/>
                  </a:schemeClr>
                </a:solidFill>
              </a:rPr>
              <a:t>é onde manda quem é forte, com astúcias.  </a:t>
            </a:r>
            <a:endParaRPr lang="pt-PT" sz="23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PT" sz="2300" b="1" dirty="0" smtClean="0">
                <a:solidFill>
                  <a:schemeClr val="bg2">
                    <a:lumMod val="90000"/>
                  </a:schemeClr>
                </a:solidFill>
              </a:rPr>
              <a:t>Deus </a:t>
            </a:r>
            <a:r>
              <a:rPr lang="pt-PT" sz="2300" b="1" dirty="0">
                <a:solidFill>
                  <a:schemeClr val="bg2">
                    <a:lumMod val="90000"/>
                  </a:schemeClr>
                </a:solidFill>
              </a:rPr>
              <a:t>mesmo</a:t>
            </a:r>
            <a:r>
              <a:rPr lang="pt-PT" sz="2300" b="1" dirty="0" smtClean="0">
                <a:solidFill>
                  <a:schemeClr val="bg2">
                    <a:lumMod val="90000"/>
                  </a:schemeClr>
                </a:solidFill>
              </a:rPr>
              <a:t>, quando </a:t>
            </a:r>
            <a:r>
              <a:rPr lang="pt-PT" sz="2300" b="1" dirty="0">
                <a:solidFill>
                  <a:schemeClr val="bg2">
                    <a:lumMod val="90000"/>
                  </a:schemeClr>
                </a:solidFill>
              </a:rPr>
              <a:t>vier, que venha </a:t>
            </a:r>
            <a:r>
              <a:rPr lang="pt-PT" sz="2300" b="1" dirty="0" smtClean="0">
                <a:solidFill>
                  <a:schemeClr val="bg2">
                    <a:lumMod val="90000"/>
                  </a:schemeClr>
                </a:solidFill>
              </a:rPr>
              <a:t>armado!”</a:t>
            </a:r>
            <a:endParaRPr lang="pt-BR" sz="23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7257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115"/>
            <a:ext cx="9144001" cy="654725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50" y="476672"/>
            <a:ext cx="576223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fad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" t="3129" r="5288" b="13525"/>
          <a:stretch/>
        </p:blipFill>
        <p:spPr>
          <a:xfrm>
            <a:off x="107504" y="-11336"/>
            <a:ext cx="8809684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27970" y="1052736"/>
            <a:ext cx="676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00" b="1" dirty="0">
                <a:solidFill>
                  <a:schemeClr val="bg2">
                    <a:lumMod val="25000"/>
                  </a:schemeClr>
                </a:solidFill>
              </a:rPr>
              <a:t>... </a:t>
            </a:r>
            <a:r>
              <a:rPr lang="pt-PT" sz="2300" b="1" dirty="0" smtClean="0">
                <a:solidFill>
                  <a:schemeClr val="bg2">
                    <a:lumMod val="25000"/>
                  </a:schemeClr>
                </a:solidFill>
              </a:rPr>
              <a:t>“sertão </a:t>
            </a:r>
            <a:r>
              <a:rPr lang="pt-PT" sz="2300" b="1" dirty="0">
                <a:solidFill>
                  <a:schemeClr val="bg2">
                    <a:lumMod val="25000"/>
                  </a:schemeClr>
                </a:solidFill>
              </a:rPr>
              <a:t>é onde manda quem é forte, com astúcias.  </a:t>
            </a:r>
            <a:endParaRPr lang="pt-PT" sz="23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PT" sz="2300" b="1" dirty="0" smtClean="0">
                <a:solidFill>
                  <a:schemeClr val="bg2">
                    <a:lumMod val="25000"/>
                  </a:schemeClr>
                </a:solidFill>
              </a:rPr>
              <a:t>Deus </a:t>
            </a:r>
            <a:r>
              <a:rPr lang="pt-PT" sz="2300" b="1" dirty="0">
                <a:solidFill>
                  <a:schemeClr val="bg2">
                    <a:lumMod val="25000"/>
                  </a:schemeClr>
                </a:solidFill>
              </a:rPr>
              <a:t>mesmo</a:t>
            </a:r>
            <a:r>
              <a:rPr lang="pt-PT" sz="2300" b="1" dirty="0" smtClean="0">
                <a:solidFill>
                  <a:schemeClr val="bg2">
                    <a:lumMod val="25000"/>
                  </a:schemeClr>
                </a:solidFill>
              </a:rPr>
              <a:t>, quando </a:t>
            </a:r>
            <a:r>
              <a:rPr lang="pt-PT" sz="2300" b="1" dirty="0">
                <a:solidFill>
                  <a:schemeClr val="bg2">
                    <a:lumMod val="25000"/>
                  </a:schemeClr>
                </a:solidFill>
              </a:rPr>
              <a:t>vier, que venha </a:t>
            </a:r>
            <a:r>
              <a:rPr lang="pt-PT" sz="2300" b="1" dirty="0" smtClean="0">
                <a:solidFill>
                  <a:schemeClr val="bg2">
                    <a:lumMod val="25000"/>
                  </a:schemeClr>
                </a:solidFill>
              </a:rPr>
              <a:t>armado!”</a:t>
            </a:r>
            <a:endParaRPr lang="pt-BR" sz="23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" t="3129" r="5288" b="13525"/>
          <a:stretch/>
        </p:blipFill>
        <p:spPr>
          <a:xfrm>
            <a:off x="107504" y="-11336"/>
            <a:ext cx="8809684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27970" y="1052736"/>
            <a:ext cx="676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2">
                    <a:lumMod val="25000"/>
                  </a:schemeClr>
                </a:solidFill>
              </a:rPr>
              <a:t>“Grande </a:t>
            </a:r>
            <a:r>
              <a:rPr lang="pt-PT" sz="2400" b="1" dirty="0">
                <a:solidFill>
                  <a:schemeClr val="bg2">
                    <a:lumMod val="25000"/>
                  </a:schemeClr>
                </a:solidFill>
              </a:rPr>
              <a:t>sertão é uma forte arma. </a:t>
            </a:r>
            <a:endParaRPr lang="pt-PT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PT" sz="2400" b="1" dirty="0" smtClean="0">
                <a:solidFill>
                  <a:schemeClr val="bg2">
                    <a:lumMod val="25000"/>
                  </a:schemeClr>
                </a:solidFill>
              </a:rPr>
              <a:t>Deus </a:t>
            </a:r>
            <a:r>
              <a:rPr lang="pt-PT" sz="2400" b="1" dirty="0">
                <a:solidFill>
                  <a:schemeClr val="bg2">
                    <a:lumMod val="25000"/>
                  </a:schemeClr>
                </a:solidFill>
              </a:rPr>
              <a:t>é um gatilho</a:t>
            </a:r>
            <a:r>
              <a:rPr lang="pt-PT" sz="2400" b="1" dirty="0" smtClean="0">
                <a:solidFill>
                  <a:schemeClr val="bg2">
                    <a:lumMod val="25000"/>
                  </a:schemeClr>
                </a:solidFill>
              </a:rPr>
              <a:t>?”</a:t>
            </a:r>
            <a:endParaRPr lang="pt-B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909" r="2789" b="16092"/>
          <a:stretch/>
        </p:blipFill>
        <p:spPr>
          <a:xfrm>
            <a:off x="97586" y="597272"/>
            <a:ext cx="5130594" cy="34798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38099" y="548680"/>
            <a:ext cx="365438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“Poucas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</a:rPr>
              <a:t>regiões do mundo se prestam tão bem para um ensaio de natureza ecológica como a do Nordeste açucareiro, com sua típica paisagem natural... </a:t>
            </a:r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t-PT" b="1" dirty="0" smtClean="0">
                <a:solidFill>
                  <a:schemeClr val="bg2">
                    <a:lumMod val="10000"/>
                  </a:schemeClr>
                </a:solidFill>
              </a:rPr>
              <a:t>teve </a:t>
            </a:r>
            <a:r>
              <a:rPr lang="pt-PT" b="1" dirty="0">
                <a:solidFill>
                  <a:schemeClr val="bg2">
                    <a:lumMod val="10000"/>
                  </a:schemeClr>
                </a:solidFill>
              </a:rPr>
              <a:t>o Nordeste a vida do seu solo, de suas águas, de suas plantas e do seu próprio clima, tudo mudado pela ação desequilibrante e intempestiva do colonizador, quase cego às consequências de seus atos, pela paixão desvairada que dele se apoderou, de plantar sempre mais cana e de produzir sempre mais açucar</a:t>
            </a:r>
            <a:r>
              <a:rPr lang="pt-PT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endParaRPr lang="pt-BR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t-PT" b="1" dirty="0" smtClean="0">
                <a:solidFill>
                  <a:schemeClr val="bg2">
                    <a:lumMod val="10000"/>
                  </a:schemeClr>
                </a:solidFill>
              </a:rPr>
              <a:t>Josué </a:t>
            </a:r>
            <a:r>
              <a:rPr lang="pt-PT" b="1" dirty="0">
                <a:solidFill>
                  <a:schemeClr val="bg2">
                    <a:lumMod val="10000"/>
                  </a:schemeClr>
                </a:solidFill>
              </a:rPr>
              <a:t>de Castro</a:t>
            </a:r>
            <a:endParaRPr lang="pt-BR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pt-BR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238099" y="548680"/>
            <a:ext cx="365438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10000"/>
                  </a:schemeClr>
                </a:solidFill>
              </a:rPr>
              <a:t>Poucas regiões do mundo se prestam tão bem para um ensaio de natureza ecológica como a do Nordeste açucareiro, com sua típica paisagem natural... </a:t>
            </a:r>
            <a:endParaRPr lang="pt-PT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t-PT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teve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</a:rPr>
              <a:t>o Nordeste a vida do seu solo, de suas águas, de suas plantas e do seu próprio clima, tudo mudado pela ação desequilibrante e intempestiva do colonizador, quase cego às consequências de seus atos, pela paixão desvairada que dele se apoderou, de plantar sempre mais cana e de produzir sempre mais 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açucar”.</a:t>
            </a:r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PT" b="1" dirty="0" smtClean="0">
                <a:solidFill>
                  <a:schemeClr val="bg1"/>
                </a:solidFill>
              </a:rPr>
              <a:t>Josué </a:t>
            </a:r>
            <a:r>
              <a:rPr lang="pt-PT" b="1" dirty="0">
                <a:solidFill>
                  <a:schemeClr val="bg1"/>
                </a:solidFill>
              </a:rPr>
              <a:t>de Castro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5088" r="3510" b="17867"/>
          <a:stretch/>
        </p:blipFill>
        <p:spPr>
          <a:xfrm>
            <a:off x="239657" y="2852936"/>
            <a:ext cx="4860448" cy="34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"/>
          <a:stretch/>
        </p:blipFill>
        <p:spPr>
          <a:xfrm>
            <a:off x="323528" y="84624"/>
            <a:ext cx="4896544" cy="674258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508104" y="476672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2">
                    <a:lumMod val="75000"/>
                  </a:schemeClr>
                </a:solidFill>
              </a:rPr>
              <a:t>“Sertão </a:t>
            </a:r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não é maldito, nem caridoso - ele tira ou dá,ou agrada </a:t>
            </a:r>
            <a:r>
              <a:rPr lang="pt-PT" sz="2400" b="1" dirty="0" smtClean="0">
                <a:solidFill>
                  <a:schemeClr val="bg2">
                    <a:lumMod val="75000"/>
                  </a:schemeClr>
                </a:solidFill>
              </a:rPr>
              <a:t>ou amarga</a:t>
            </a:r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, ao senhor, conforme o senhor mesmo.</a:t>
            </a:r>
            <a:endParaRPr lang="pt-BR" sz="24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BR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508104" y="3409423"/>
            <a:ext cx="3312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2">
                    <a:lumMod val="10000"/>
                  </a:schemeClr>
                </a:solidFill>
              </a:rPr>
              <a:t>Sertão é penal, criminal.  Sertão é onde homem tem que ter a dura nuca e mão quadrada.</a:t>
            </a:r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t-PT" sz="2400" b="1" dirty="0">
                <a:solidFill>
                  <a:schemeClr val="bg2">
                    <a:lumMod val="10000"/>
                  </a:schemeClr>
                </a:solidFill>
              </a:rPr>
              <a:t> </a:t>
            </a:r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t-PT" sz="2400" b="1" dirty="0">
                <a:solidFill>
                  <a:schemeClr val="bg2">
                    <a:lumMod val="10000"/>
                  </a:schemeClr>
                </a:solidFill>
              </a:rPr>
              <a:t>Sertão: é dentro da gente.</a:t>
            </a:r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"/>
          <a:stretch/>
        </p:blipFill>
        <p:spPr>
          <a:xfrm>
            <a:off x="323528" y="84624"/>
            <a:ext cx="4896544" cy="674258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508104" y="476672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2">
                    <a:lumMod val="10000"/>
                  </a:schemeClr>
                </a:solidFill>
              </a:rPr>
              <a:t>Sertão não é maldito, nem caridoso - ele tira ou dá,ou agrada </a:t>
            </a:r>
            <a:r>
              <a:rPr lang="pt-PT" sz="2400" b="1" dirty="0" smtClean="0">
                <a:solidFill>
                  <a:schemeClr val="bg2">
                    <a:lumMod val="10000"/>
                  </a:schemeClr>
                </a:solidFill>
              </a:rPr>
              <a:t>ou amarga</a:t>
            </a:r>
            <a:r>
              <a:rPr lang="pt-PT" sz="2400" b="1" dirty="0">
                <a:solidFill>
                  <a:schemeClr val="bg2">
                    <a:lumMod val="10000"/>
                  </a:schemeClr>
                </a:solidFill>
              </a:rPr>
              <a:t>, ao senhor, conforme o senhor mesmo.</a:t>
            </a:r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508104" y="3409423"/>
            <a:ext cx="3384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Sertão é penal, criminal.  Sertão é onde homem tem que ter a dura nuca e mão quadrada.</a:t>
            </a:r>
            <a:endParaRPr lang="pt-BR" sz="24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 </a:t>
            </a:r>
            <a:endParaRPr lang="pt-BR" sz="24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Sertão: é dentro da </a:t>
            </a:r>
            <a:r>
              <a:rPr lang="pt-PT" sz="2400" b="1" dirty="0" smtClean="0">
                <a:solidFill>
                  <a:schemeClr val="bg2">
                    <a:lumMod val="75000"/>
                  </a:schemeClr>
                </a:solidFill>
              </a:rPr>
              <a:t>gente”.</a:t>
            </a:r>
            <a:endParaRPr lang="pt-BR" sz="24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t-BR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1089" r="570" b="1683"/>
          <a:stretch/>
        </p:blipFill>
        <p:spPr>
          <a:xfrm>
            <a:off x="467544" y="260648"/>
            <a:ext cx="805863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1089" r="1804" b="1683"/>
          <a:stretch/>
        </p:blipFill>
        <p:spPr>
          <a:xfrm>
            <a:off x="467544" y="260648"/>
            <a:ext cx="7957999" cy="56166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8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1089" r="570" b="1683"/>
          <a:stretch/>
        </p:blipFill>
        <p:spPr>
          <a:xfrm>
            <a:off x="4380601" y="260648"/>
            <a:ext cx="4140953" cy="56166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44008" y="620688"/>
            <a:ext cx="3672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explosão demográfica, ao retardar a elevação dos níveis de vida de certos grupos, pode agravar, sem dúvida, a sua situação de fome, mas nunca determinar este estado de coisas. </a:t>
            </a:r>
            <a:endParaRPr lang="pt-BR" sz="2000" b="1" i="1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i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i="1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b="1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20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 é, regra geral, o produto das estruturas econômicas defeituosas e não de condições naturais insuperáveis</a:t>
            </a:r>
            <a:r>
              <a:rPr lang="pt-BR" sz="2000" b="1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pt-BR" sz="20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6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</a:t>
            </a:r>
            <a:r>
              <a:rPr lang="pt-BR" sz="1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Castro</a:t>
            </a:r>
          </a:p>
          <a:p>
            <a:endParaRPr lang="pt-BR" sz="20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1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8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1089" r="570" b="1683"/>
          <a:stretch/>
        </p:blipFill>
        <p:spPr>
          <a:xfrm>
            <a:off x="4380601" y="260648"/>
            <a:ext cx="4140953" cy="561662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8808" y="260648"/>
            <a:ext cx="39451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90000"/>
                  </a:schemeClr>
                </a:solidFill>
              </a:rPr>
              <a:t>A sociedade brasileira mudou, o Brasil mudou e nesses 100 anos, os cientistas do Instituto Oswaldo Cruz vêm organizando continuamente expedições ao interior, para pesquisa e desenvolvimento de propostas de melhorias na saúde. </a:t>
            </a:r>
            <a:endParaRPr lang="pt-BR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pt-BR" b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BR" b="1" dirty="0" smtClean="0">
                <a:solidFill>
                  <a:schemeClr val="bg2">
                    <a:lumMod val="25000"/>
                  </a:schemeClr>
                </a:solidFill>
              </a:rPr>
              <a:t>No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momento em que o Brasil se mobiliza para a eliminação final da pobreza extrema no país, com seu Plano Brasil sem Miséria, a Fiocruz, guardiã dos compromissos históricos daqueles pioneiros, faz expedições especiais, trazendo o fazer e o prazer da ciência, </a:t>
            </a:r>
            <a:endParaRPr lang="pt-BR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pt-BR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b="1" dirty="0" smtClean="0">
                <a:solidFill>
                  <a:schemeClr val="bg2">
                    <a:lumMod val="25000"/>
                  </a:schemeClr>
                </a:solidFill>
              </a:rPr>
              <a:t>compartilhando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conhecimento e descobertas, articulando e acelerando a integração entre saúde, ciência, educação, cultura e assistência social. </a:t>
            </a:r>
          </a:p>
        </p:txBody>
      </p:sp>
    </p:spTree>
    <p:extLst>
      <p:ext uri="{BB962C8B-B14F-4D97-AF65-F5344CB8AC3E}">
        <p14:creationId xmlns:p14="http://schemas.microsoft.com/office/powerpoint/2010/main" val="9114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8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1089" r="570" b="1683"/>
          <a:stretch/>
        </p:blipFill>
        <p:spPr>
          <a:xfrm>
            <a:off x="4380601" y="260648"/>
            <a:ext cx="4140953" cy="561662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8808" y="260648"/>
            <a:ext cx="3945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A sociedade brasileira mudou, o Brasil mudou e nesses 100 anos, os cientistas do Instituto Oswaldo Cruz vêm organizando continuamente expedições ao interior, para pesquisa e desenvolvimento de propostas de melhorias na saúde. </a:t>
            </a:r>
            <a:endParaRPr lang="pt-BR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pt-BR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pt-BR" b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No </a:t>
            </a:r>
            <a:r>
              <a:rPr lang="pt-BR" b="1" dirty="0">
                <a:solidFill>
                  <a:schemeClr val="bg1"/>
                </a:solidFill>
              </a:rPr>
              <a:t>momento em que o Brasil se mobiliza para a eliminação final da pobreza extrema no país, com seu Plano Brasil sem Miséria, a Fiocruz, guardiã dos compromissos históricos daqueles pioneiros, faz expedições especiais, trazendo o fazer e o prazer da </a:t>
            </a:r>
            <a:r>
              <a:rPr lang="pt-BR" b="1" dirty="0" smtClean="0">
                <a:solidFill>
                  <a:schemeClr val="bg1"/>
                </a:solidFill>
              </a:rPr>
              <a:t>ciência...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7257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115"/>
            <a:ext cx="9144001" cy="65472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50" y="476672"/>
            <a:ext cx="5762231" cy="24482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" y="188640"/>
            <a:ext cx="9144000" cy="65472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576223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8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1089" r="570" b="1683"/>
          <a:stretch/>
        </p:blipFill>
        <p:spPr>
          <a:xfrm>
            <a:off x="4380601" y="260648"/>
            <a:ext cx="4140953" cy="561662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8808" y="260648"/>
            <a:ext cx="3945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A sociedade brasileira mudou, o Brasil mudou e nesses 100 anos, os cientistas do Instituto Oswaldo Cruz vêm organizando continuamente expedições ao interior, para pesquisa e desenvolvimento de propostas de melhorias na saúde. </a:t>
            </a:r>
            <a:endParaRPr lang="pt-BR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pt-BR" b="1" dirty="0">
              <a:solidFill>
                <a:schemeClr val="bg2">
                  <a:lumMod val="90000"/>
                </a:schemeClr>
              </a:solidFill>
            </a:endParaRPr>
          </a:p>
          <a:p>
            <a:endParaRPr lang="pt-BR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bg1"/>
                </a:solidFill>
              </a:rPr>
              <a:t>... compartilhando </a:t>
            </a:r>
            <a:r>
              <a:rPr lang="pt-BR" sz="2000" b="1" dirty="0">
                <a:solidFill>
                  <a:schemeClr val="bg1"/>
                </a:solidFill>
              </a:rPr>
              <a:t>conhecimento e descobertas, articulando e acelerando a integração entre saúde, ciência, educação, cultura e assistência social. </a:t>
            </a:r>
          </a:p>
        </p:txBody>
      </p:sp>
    </p:spTree>
    <p:extLst>
      <p:ext uri="{BB962C8B-B14F-4D97-AF65-F5344CB8AC3E}">
        <p14:creationId xmlns:p14="http://schemas.microsoft.com/office/powerpoint/2010/main" val="659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1089" r="570" b="1683"/>
          <a:stretch/>
        </p:blipFill>
        <p:spPr>
          <a:xfrm>
            <a:off x="4380601" y="260648"/>
            <a:ext cx="4140953" cy="56166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692696"/>
            <a:ext cx="3456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2">
                    <a:lumMod val="90000"/>
                  </a:schemeClr>
                </a:solidFill>
              </a:rPr>
              <a:t>Na </a:t>
            </a:r>
            <a:r>
              <a:rPr lang="pt-BR" sz="2000" b="1" dirty="0">
                <a:solidFill>
                  <a:schemeClr val="bg2">
                    <a:lumMod val="90000"/>
                  </a:schemeClr>
                </a:solidFill>
              </a:rPr>
              <a:t>perspectiva da Fiocruz, saúde, educação e cultura são elementos essenciais da superação da pobreza. </a:t>
            </a:r>
            <a:endParaRPr lang="pt-BR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sz="20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bg2">
                    <a:lumMod val="10000"/>
                  </a:schemeClr>
                </a:solidFill>
              </a:rPr>
              <a:t>Baseadas </a:t>
            </a:r>
            <a:r>
              <a:rPr lang="pt-BR" sz="2000" b="1" dirty="0">
                <a:solidFill>
                  <a:schemeClr val="bg2">
                    <a:lumMod val="10000"/>
                  </a:schemeClr>
                </a:solidFill>
              </a:rPr>
              <a:t>na difusão e compartilhamento de saberes, as expedições pretendem apoiar cidades em seu desenvolvimento social, consolidando as redes locais de afirmação da cidadania e a interação com as organizações sociais e a população local. </a:t>
            </a:r>
          </a:p>
        </p:txBody>
      </p:sp>
    </p:spTree>
    <p:extLst>
      <p:ext uri="{BB962C8B-B14F-4D97-AF65-F5344CB8AC3E}">
        <p14:creationId xmlns:p14="http://schemas.microsoft.com/office/powerpoint/2010/main" val="20634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1089" r="570" b="1683"/>
          <a:stretch/>
        </p:blipFill>
        <p:spPr>
          <a:xfrm>
            <a:off x="4380601" y="260648"/>
            <a:ext cx="4140953" cy="56166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692696"/>
            <a:ext cx="3456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2">
                    <a:lumMod val="10000"/>
                  </a:schemeClr>
                </a:solidFill>
              </a:rPr>
              <a:t>Na </a:t>
            </a:r>
            <a:r>
              <a:rPr lang="pt-BR" sz="2000" b="1" dirty="0">
                <a:solidFill>
                  <a:schemeClr val="bg2">
                    <a:lumMod val="10000"/>
                  </a:schemeClr>
                </a:solidFill>
              </a:rPr>
              <a:t>perspectiva da Fiocruz, saúde, educação e cultura são elementos essenciais da superação da pobreza. </a:t>
            </a:r>
            <a:endParaRPr lang="pt-BR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pt-BR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sz="2000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bg2">
                    <a:lumMod val="90000"/>
                  </a:schemeClr>
                </a:solidFill>
              </a:rPr>
              <a:t>Baseadas </a:t>
            </a:r>
            <a:r>
              <a:rPr lang="pt-BR" sz="2000" b="1" dirty="0">
                <a:solidFill>
                  <a:schemeClr val="bg2">
                    <a:lumMod val="90000"/>
                  </a:schemeClr>
                </a:solidFill>
              </a:rPr>
              <a:t>na difusão e compartilhamento de saberes, as expedições pretendem apoiar cidades em seu desenvolvimento social, consolidando as redes locais de afirmação da cidadania e a interação com as organizações sociais e a população local. </a:t>
            </a:r>
          </a:p>
        </p:txBody>
      </p:sp>
    </p:spTree>
    <p:extLst>
      <p:ext uri="{BB962C8B-B14F-4D97-AF65-F5344CB8AC3E}">
        <p14:creationId xmlns:p14="http://schemas.microsoft.com/office/powerpoint/2010/main" val="42926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" t="1089" r="570" b="1683"/>
          <a:stretch/>
        </p:blipFill>
        <p:spPr>
          <a:xfrm>
            <a:off x="443345" y="260648"/>
            <a:ext cx="8078209" cy="56166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404664"/>
            <a:ext cx="7128792" cy="1260309"/>
          </a:xfrm>
          <a:prstGeom prst="rect">
            <a:avLst/>
          </a:prstGeom>
          <a:solidFill>
            <a:srgbClr val="2E2B1A">
              <a:alpha val="83922"/>
            </a:srgbClr>
          </a:solidFill>
        </p:spPr>
        <p:txBody>
          <a:bodyPr wrap="square" lIns="468000" tIns="108000" bIns="180000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 </a:t>
            </a:r>
            <a:r>
              <a:rPr lang="pt-BR" sz="2000" b="1" dirty="0">
                <a:solidFill>
                  <a:schemeClr val="bg1"/>
                </a:solidFill>
              </a:rPr>
              <a:t>missão e a tradição da Fiocruz aproximam ciência de qualidade à inovação, à promoção da saúde e da equidade social. </a:t>
            </a:r>
            <a:endParaRPr lang="pt-BR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" t="1089" r="570" b="1683"/>
          <a:stretch/>
        </p:blipFill>
        <p:spPr>
          <a:xfrm>
            <a:off x="443345" y="260648"/>
            <a:ext cx="8078209" cy="56166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30406" y="404664"/>
            <a:ext cx="7920880" cy="906366"/>
          </a:xfrm>
          <a:prstGeom prst="rect">
            <a:avLst/>
          </a:prstGeom>
          <a:solidFill>
            <a:srgbClr val="2E2B1A">
              <a:alpha val="83922"/>
            </a:srgbClr>
          </a:solidFill>
        </p:spPr>
        <p:txBody>
          <a:bodyPr wrap="square" lIns="468000" tIns="108000" bIns="180000" rtlCol="0">
            <a:spAutoFit/>
          </a:bodyPr>
          <a:lstStyle>
            <a:defPPr>
              <a:defRPr lang="pt-BR"/>
            </a:defPPr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pt-BR" sz="2000" dirty="0"/>
              <a:t>O Nordeste do Brasil nos legou importantes pioneiros da luta pela educação e contra a fome e a </a:t>
            </a:r>
            <a:r>
              <a:rPr lang="pt-BR" sz="2000" dirty="0" smtClean="0"/>
              <a:t>pobreza...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325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" t="1089" r="570" b="1683"/>
          <a:stretch/>
        </p:blipFill>
        <p:spPr>
          <a:xfrm>
            <a:off x="443345" y="260648"/>
            <a:ext cx="8078209" cy="56166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30406" y="404664"/>
            <a:ext cx="7920880" cy="906366"/>
          </a:xfrm>
          <a:prstGeom prst="rect">
            <a:avLst/>
          </a:prstGeom>
          <a:solidFill>
            <a:srgbClr val="2E2B1A">
              <a:alpha val="83922"/>
            </a:srgbClr>
          </a:solidFill>
        </p:spPr>
        <p:txBody>
          <a:bodyPr wrap="square" lIns="468000" tIns="108000" bIns="180000" rtlCol="0">
            <a:spAutoFit/>
          </a:bodyPr>
          <a:lstStyle>
            <a:defPPr>
              <a:defRPr lang="pt-BR"/>
            </a:defPPr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O Nordeste do Brasil nos legou importantes pioneiros da luta pela educação e contra a fome e a </a:t>
            </a: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pobreza...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78257" y="5610375"/>
            <a:ext cx="7920880" cy="906366"/>
          </a:xfrm>
          <a:prstGeom prst="rect">
            <a:avLst/>
          </a:prstGeom>
          <a:solidFill>
            <a:srgbClr val="2E2B1A">
              <a:alpha val="83922"/>
            </a:srgbClr>
          </a:solidFill>
        </p:spPr>
        <p:txBody>
          <a:bodyPr wrap="square" lIns="468000" tIns="108000" bIns="180000" rtlCol="0">
            <a:spAutoFit/>
          </a:bodyPr>
          <a:lstStyle>
            <a:defPPr>
              <a:defRPr lang="pt-BR"/>
            </a:defPPr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pt-BR" sz="2000" dirty="0" smtClean="0"/>
              <a:t>... Josué </a:t>
            </a:r>
            <a:r>
              <a:rPr lang="pt-BR" sz="2000" dirty="0"/>
              <a:t>de Castro, Gilberto Freyre, Paulo Freire, </a:t>
            </a:r>
            <a:r>
              <a:rPr lang="pt-BR" sz="2000" dirty="0" smtClean="0"/>
              <a:t>entre outros, são inspiradores </a:t>
            </a:r>
            <a:r>
              <a:rPr lang="pt-BR" sz="2000" dirty="0"/>
              <a:t>de nossas expedições atuais</a:t>
            </a:r>
            <a:r>
              <a:rPr lang="pt-BR" sz="2000" dirty="0" smtClean="0"/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431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7257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115"/>
            <a:ext cx="9144001" cy="65472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50" y="476672"/>
            <a:ext cx="5762231" cy="24482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" y="188640"/>
            <a:ext cx="9144000" cy="654725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47663" y="696753"/>
            <a:ext cx="59046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2">
                    <a:lumMod val="25000"/>
                  </a:schemeClr>
                </a:solidFill>
              </a:rPr>
              <a:t>A Fundação Oswaldo Cruz/ Fiocruz celebra o centenário das expedições do Instituto Oswaldo Cruz ao interior do Brasil (1911-1914), com Carlos Chagas, Belizário Pena, Arthur Neiva e outros cientistas.  </a:t>
            </a:r>
            <a:endParaRPr lang="pt-BR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2">
                    <a:lumMod val="90000"/>
                  </a:schemeClr>
                </a:solidFill>
              </a:rPr>
              <a:t>Os </a:t>
            </a:r>
            <a:r>
              <a:rPr lang="pt-BR" sz="2000" b="1" dirty="0">
                <a:solidFill>
                  <a:schemeClr val="bg2">
                    <a:lumMod val="90000"/>
                  </a:schemeClr>
                </a:solidFill>
              </a:rPr>
              <a:t>expedicionários percorreram as regiões Norte, Nordeste e Centro-Oeste, levantando as condições de saúde da população e fazendo minucioso registro do panorama geográfico, econômico, social e cultural dos lugares visitados</a:t>
            </a:r>
            <a:r>
              <a:rPr lang="pt-BR" sz="2000" b="1" dirty="0" smtClean="0">
                <a:solidFill>
                  <a:schemeClr val="bg2">
                    <a:lumMod val="90000"/>
                  </a:schemeClr>
                </a:solidFill>
              </a:rPr>
              <a:t>.</a:t>
            </a:r>
            <a:endParaRPr lang="pt-BR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7257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115"/>
            <a:ext cx="9144001" cy="65472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50" y="476672"/>
            <a:ext cx="5762231" cy="24482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" y="188640"/>
            <a:ext cx="9144000" cy="654725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47663" y="696753"/>
            <a:ext cx="59046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6F5EE"/>
                </a:solidFill>
              </a:rPr>
              <a:t>A Fundação Oswaldo Cruz/ Fiocruz celebra o centenário das expedições do Instituto Oswaldo Cruz ao interior do Brasil (1911-1914), com Carlos Chagas, Belizário Pena, Arthur Neiva e outros cientistas.  </a:t>
            </a:r>
            <a:endParaRPr lang="pt-BR" sz="2400" b="1" dirty="0" smtClean="0">
              <a:solidFill>
                <a:srgbClr val="F6F5EE"/>
              </a:solidFill>
            </a:endParaRPr>
          </a:p>
          <a:p>
            <a:pPr algn="ctr"/>
            <a:endParaRPr lang="pt-BR" sz="2000" b="1" dirty="0" smtClean="0">
              <a:solidFill>
                <a:schemeClr val="bg2"/>
              </a:solidFill>
            </a:endParaRPr>
          </a:p>
          <a:p>
            <a:pPr algn="ctr"/>
            <a:endParaRPr lang="pt-BR" sz="2000" b="1" dirty="0" smtClean="0">
              <a:solidFill>
                <a:schemeClr val="bg2"/>
              </a:solidFill>
            </a:endParaRPr>
          </a:p>
          <a:p>
            <a:pPr algn="ctr"/>
            <a:endParaRPr lang="pt-BR" sz="20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pt-B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2">
                    <a:lumMod val="10000"/>
                  </a:schemeClr>
                </a:solidFill>
              </a:rPr>
              <a:t>Os </a:t>
            </a:r>
            <a:r>
              <a:rPr lang="pt-BR" sz="2000" b="1" dirty="0">
                <a:solidFill>
                  <a:schemeClr val="bg2">
                    <a:lumMod val="10000"/>
                  </a:schemeClr>
                </a:solidFill>
              </a:rPr>
              <a:t>expedicionários percorreram as regiões Norte, Nordeste e Centro-Oeste, levantando as condições de saúde da população e fazendo minucioso registro do panorama geográfico, econômico, social e cultural dos lugares visitados</a:t>
            </a:r>
            <a:r>
              <a:rPr lang="pt-BR" sz="20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pt-BR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b="15242"/>
          <a:stretch/>
        </p:blipFill>
        <p:spPr>
          <a:xfrm>
            <a:off x="0" y="116632"/>
            <a:ext cx="9131642" cy="536189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95536" y="595709"/>
            <a:ext cx="82089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2">
                    <a:lumMod val="10000"/>
                  </a:schemeClr>
                </a:solidFill>
              </a:rPr>
              <a:t>Os fatos relatados causaram um enorme impacto nos moradores das grandes cidades, que não conheciam aquela dura </a:t>
            </a:r>
            <a:r>
              <a:rPr lang="pt-BR" sz="2400" b="1" dirty="0" smtClean="0">
                <a:solidFill>
                  <a:schemeClr val="bg2">
                    <a:lumMod val="10000"/>
                  </a:schemeClr>
                </a:solidFill>
              </a:rPr>
              <a:t>realidade...</a:t>
            </a:r>
          </a:p>
          <a:p>
            <a:pPr algn="ctr"/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bg2"/>
              </a:solidFill>
            </a:endParaRPr>
          </a:p>
          <a:p>
            <a:pPr algn="ctr"/>
            <a:endParaRPr lang="pt-BR" sz="2400" b="1" dirty="0">
              <a:solidFill>
                <a:schemeClr val="bg2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bg2"/>
                </a:solidFill>
              </a:rPr>
              <a:t>... estimularam </a:t>
            </a:r>
            <a:r>
              <a:rPr lang="pt-BR" sz="2400" b="1" dirty="0">
                <a:solidFill>
                  <a:schemeClr val="bg2"/>
                </a:solidFill>
              </a:rPr>
              <a:t>os debates sobre a identidade do nosso povo, impulsionando mudanças políticas e culturais que aconteceriam no Brasil a partir daí</a:t>
            </a:r>
            <a:r>
              <a:rPr lang="pt-BR" sz="2400" b="1" dirty="0" smtClean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8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" b="18705"/>
          <a:stretch/>
        </p:blipFill>
        <p:spPr>
          <a:xfrm>
            <a:off x="-1" y="116632"/>
            <a:ext cx="9105331" cy="59023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5576" y="40466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2">
                    <a:lumMod val="10000"/>
                  </a:schemeClr>
                </a:solidFill>
              </a:rPr>
              <a:t>Hoje</a:t>
            </a:r>
            <a:r>
              <a:rPr lang="pt-BR" sz="2400" b="1" dirty="0">
                <a:solidFill>
                  <a:schemeClr val="bg2">
                    <a:lumMod val="10000"/>
                  </a:schemeClr>
                </a:solidFill>
              </a:rPr>
              <a:t>, 40 milhões de pessoas já estão fora da faixa da extrema pobreza. </a:t>
            </a:r>
            <a:endParaRPr lang="pt-BR" sz="2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" b="18705"/>
          <a:stretch/>
        </p:blipFill>
        <p:spPr>
          <a:xfrm>
            <a:off x="-1" y="116632"/>
            <a:ext cx="9105331" cy="59023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23728" y="5013878"/>
            <a:ext cx="4968552" cy="1583474"/>
          </a:xfrm>
          <a:prstGeom prst="rect">
            <a:avLst/>
          </a:prstGeom>
          <a:solidFill>
            <a:schemeClr val="bg2">
              <a:lumMod val="10000"/>
              <a:alpha val="83922"/>
            </a:schemeClr>
          </a:solidFill>
        </p:spPr>
        <p:txBody>
          <a:bodyPr wrap="square" lIns="468000" tIns="108000" bIns="180000" rtlCol="0">
            <a:spAutoFit/>
          </a:bodyPr>
          <a:lstStyle>
            <a:defPPr>
              <a:defRPr lang="pt-BR"/>
            </a:defPPr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Isso, </a:t>
            </a:r>
            <a:r>
              <a:rPr lang="pt-BR" dirty="0"/>
              <a:t>associado à Prevenção, à Atenção e à Promoção da Saúde, t</a:t>
            </a:r>
            <a:r>
              <a:rPr lang="pt-BR" dirty="0" smtClean="0"/>
              <a:t>em reduzido </a:t>
            </a:r>
            <a:r>
              <a:rPr lang="pt-BR" dirty="0"/>
              <a:t>o impacto das doenças infecciosas na mortalidade da população.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576" y="40466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2">
                    <a:lumMod val="90000"/>
                  </a:schemeClr>
                </a:solidFill>
              </a:rPr>
              <a:t>Hoje</a:t>
            </a:r>
            <a:r>
              <a:rPr lang="pt-BR" sz="2400" b="1" dirty="0">
                <a:solidFill>
                  <a:schemeClr val="bg2">
                    <a:lumMod val="90000"/>
                  </a:schemeClr>
                </a:solidFill>
              </a:rPr>
              <a:t>, 40 milhões de pessoas já estão fora da faixa da extrema pobreza. </a:t>
            </a:r>
            <a:endParaRPr lang="pt-BR" sz="2400" b="1" dirty="0" smtClean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747" r="2024" b="11517"/>
          <a:stretch/>
        </p:blipFill>
        <p:spPr>
          <a:xfrm>
            <a:off x="110189" y="44624"/>
            <a:ext cx="8503580" cy="620874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83568" y="4460919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Lugar sertão se divulga: é onde os pastos carecem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de fechos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onde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um pode torar dez, quinze léguas, sem topar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com casa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de morador; e onde criminoso vive seu cristo-jesus,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arredado do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arrocho de autoridade.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015017" y="6021288"/>
            <a:ext cx="23013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>
                <a:solidFill>
                  <a:schemeClr val="bg2">
                    <a:lumMod val="50000"/>
                  </a:schemeClr>
                </a:solidFill>
              </a:rPr>
              <a:t>Guimarães Rosa</a:t>
            </a:r>
            <a:endParaRPr lang="pt-BR" sz="1600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1600" b="1" i="1" dirty="0" smtClean="0">
                <a:solidFill>
                  <a:schemeClr val="bg2">
                    <a:lumMod val="50000"/>
                  </a:schemeClr>
                </a:solidFill>
              </a:rPr>
              <a:t>(Grande sertão: veredas)</a:t>
            </a:r>
            <a:endParaRPr lang="pt-BR" sz="1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1381</Words>
  <Application>Microsoft Office PowerPoint</Application>
  <PresentationFormat>Apresentação na tela (4:3)</PresentationFormat>
  <Paragraphs>174</Paragraphs>
  <Slides>35</Slides>
  <Notes>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  <vt:variant>
        <vt:lpstr>Apresentações personalizadas</vt:lpstr>
      </vt:variant>
      <vt:variant>
        <vt:i4>1</vt:i4>
      </vt:variant>
    </vt:vector>
  </HeadingPairs>
  <TitlesOfParts>
    <vt:vector size="3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</dc:creator>
  <cp:lastModifiedBy>PR</cp:lastModifiedBy>
  <cp:revision>45</cp:revision>
  <dcterms:created xsi:type="dcterms:W3CDTF">2012-01-17T13:22:18Z</dcterms:created>
  <dcterms:modified xsi:type="dcterms:W3CDTF">2012-01-18T15:08:12Z</dcterms:modified>
</cp:coreProperties>
</file>