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89" r:id="rId5"/>
    <p:sldId id="290" r:id="rId6"/>
    <p:sldId id="258" r:id="rId7"/>
    <p:sldId id="265" r:id="rId8"/>
    <p:sldId id="302" r:id="rId9"/>
    <p:sldId id="277" r:id="rId10"/>
    <p:sldId id="260" r:id="rId11"/>
    <p:sldId id="287" r:id="rId12"/>
    <p:sldId id="292" r:id="rId13"/>
    <p:sldId id="271" r:id="rId14"/>
    <p:sldId id="275" r:id="rId15"/>
    <p:sldId id="269" r:id="rId16"/>
  </p:sldIdLst>
  <p:sldSz cx="9144000" cy="6858000" type="screen4x3"/>
  <p:notesSz cx="6858000" cy="9144000"/>
  <p:custShowLst>
    <p:custShow name="Som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EE"/>
    <a:srgbClr val="2E2B1A"/>
    <a:srgbClr val="1D1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3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E763F-1520-4871-AD79-C70D7470E6E9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A5D40-917C-4557-82B1-49291C8D6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99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8907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1021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6870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14499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2294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422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2040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1319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15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587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94D67-1BE4-48C1-AC89-CE9ACC7C3EDA}" type="datetimeFigureOut">
              <a:rPr lang="pt-BR" smtClean="0"/>
              <a:t>18/01/2012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FCDA1-49B9-4E2B-8AE7-F46C1C3E2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2966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834" y="0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116"/>
            <a:ext cx="9144001" cy="6547252"/>
          </a:xfrm>
          <a:prstGeom prst="rect">
            <a:avLst/>
          </a:prstGeom>
          <a:ln w="25400"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0" y="476672"/>
            <a:ext cx="5762231" cy="2448272"/>
          </a:xfrm>
          <a:prstGeom prst="rect">
            <a:avLst/>
          </a:prstGeom>
        </p:spPr>
      </p:pic>
      <p:pic>
        <p:nvPicPr>
          <p:cNvPr id="3" name="Philip Glass - The Truman Show - Raising The Sai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0552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747" r="2024" b="11517"/>
          <a:stretch/>
        </p:blipFill>
        <p:spPr>
          <a:xfrm>
            <a:off x="110189" y="44624"/>
            <a:ext cx="8503580" cy="620874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15017" y="6021288"/>
            <a:ext cx="23013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2">
                    <a:lumMod val="50000"/>
                  </a:schemeClr>
                </a:solidFill>
              </a:rPr>
              <a:t>Guimarães Rosa</a:t>
            </a:r>
            <a:endParaRPr lang="pt-BR" sz="1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600" b="1" i="1" dirty="0" smtClean="0">
                <a:solidFill>
                  <a:schemeClr val="bg2">
                    <a:lumMod val="50000"/>
                  </a:schemeClr>
                </a:solidFill>
              </a:rPr>
              <a:t>(Grande sertão: veredas)</a:t>
            </a:r>
            <a:endParaRPr lang="pt-BR" sz="1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4460919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“Lugar </a:t>
            </a: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sertão se divulga: é onde os pastos carecem </a:t>
            </a:r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fechos</a:t>
            </a: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</a:t>
            </a: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pode torar dez, quinze léguas, sem topar </a:t>
            </a:r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casa </a:t>
            </a: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morador; e onde criminoso vive seu cristo-jesus, </a:t>
            </a:r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arredado do </a:t>
            </a: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arrocho de </a:t>
            </a:r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autoridade”.</a:t>
            </a:r>
            <a:endParaRPr lang="pt-B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7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8972"/>
          <a:stretch/>
        </p:blipFill>
        <p:spPr>
          <a:xfrm>
            <a:off x="395536" y="1113876"/>
            <a:ext cx="8280920" cy="43601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3547" y="350068"/>
            <a:ext cx="817290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Josué </a:t>
            </a:r>
            <a:r>
              <a:rPr lang="pt-PT" b="1" dirty="0">
                <a:solidFill>
                  <a:schemeClr val="bg1"/>
                </a:solidFill>
              </a:rPr>
              <a:t>de </a:t>
            </a:r>
            <a:r>
              <a:rPr lang="pt-PT" b="1" dirty="0" smtClean="0">
                <a:solidFill>
                  <a:schemeClr val="bg1"/>
                </a:solidFill>
              </a:rPr>
              <a:t>Castro:</a:t>
            </a:r>
            <a:r>
              <a:rPr lang="pt-BR" b="1" dirty="0" smtClean="0">
                <a:solidFill>
                  <a:schemeClr val="bg1"/>
                </a:solidFill>
              </a:rPr>
              <a:t>     </a:t>
            </a:r>
            <a:r>
              <a:rPr lang="pt-BR" sz="2000" b="1" dirty="0" smtClean="0">
                <a:solidFill>
                  <a:schemeClr val="bg2">
                    <a:lumMod val="90000"/>
                  </a:schemeClr>
                </a:solidFill>
              </a:rPr>
              <a:t>“</a:t>
            </a:r>
            <a:r>
              <a:rPr lang="pt-PT" sz="2000" b="1" dirty="0" smtClean="0">
                <a:solidFill>
                  <a:schemeClr val="bg2">
                    <a:lumMod val="90000"/>
                  </a:schemeClr>
                </a:solidFill>
              </a:rPr>
              <a:t>As </a:t>
            </a:r>
            <a:r>
              <a:rPr lang="pt-PT" sz="2000" b="1" dirty="0">
                <a:solidFill>
                  <a:schemeClr val="bg2">
                    <a:lumMod val="90000"/>
                  </a:schemeClr>
                </a:solidFill>
              </a:rPr>
              <a:t>massas humanas se deram conta de que a fome e a miséria não são </a:t>
            </a:r>
            <a:r>
              <a:rPr lang="pt-PT" sz="2000" b="1" dirty="0" smtClean="0">
                <a:solidFill>
                  <a:schemeClr val="bg2">
                    <a:lumMod val="90000"/>
                  </a:schemeClr>
                </a:solidFill>
              </a:rPr>
              <a:t>indispensáveis </a:t>
            </a:r>
            <a:r>
              <a:rPr lang="pt-PT" sz="2000" b="1" dirty="0">
                <a:solidFill>
                  <a:schemeClr val="bg2">
                    <a:lumMod val="90000"/>
                  </a:schemeClr>
                </a:solidFill>
              </a:rPr>
              <a:t>ao equilíbrio do mundo, </a:t>
            </a:r>
            <a:endParaRPr lang="pt-PT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sz="20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t-PT" sz="2000" b="1" dirty="0" smtClean="0">
                <a:solidFill>
                  <a:schemeClr val="bg2">
                    <a:lumMod val="10000"/>
                  </a:schemeClr>
                </a:solidFill>
              </a:rPr>
              <a:t>... e </a:t>
            </a:r>
            <a:r>
              <a:rPr lang="pt-PT" sz="2000" b="1" dirty="0">
                <a:solidFill>
                  <a:schemeClr val="bg2">
                    <a:lumMod val="10000"/>
                  </a:schemeClr>
                </a:solidFill>
              </a:rPr>
              <a:t>que hoje, graças aos progressos da ciência e da técnica, surgiu pela primeira vez na história um tipo de sociedade na qual a miséria pode ser suprimida e com ela a fome</a:t>
            </a:r>
            <a:r>
              <a:rPr lang="pt-PT" sz="20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pt-B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8972"/>
          <a:stretch/>
        </p:blipFill>
        <p:spPr>
          <a:xfrm>
            <a:off x="395536" y="1113876"/>
            <a:ext cx="8280920" cy="43601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3547" y="350068"/>
            <a:ext cx="817290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Josué </a:t>
            </a:r>
            <a:r>
              <a:rPr lang="pt-PT" b="1" dirty="0">
                <a:solidFill>
                  <a:schemeClr val="bg1"/>
                </a:solidFill>
              </a:rPr>
              <a:t>de </a:t>
            </a:r>
            <a:r>
              <a:rPr lang="pt-PT" b="1" dirty="0" smtClean="0">
                <a:solidFill>
                  <a:schemeClr val="bg1"/>
                </a:solidFill>
              </a:rPr>
              <a:t>Castro:</a:t>
            </a:r>
            <a:r>
              <a:rPr lang="pt-BR" b="1" dirty="0" smtClean="0">
                <a:solidFill>
                  <a:schemeClr val="bg1"/>
                </a:solidFill>
              </a:rPr>
              <a:t>     </a:t>
            </a:r>
            <a:r>
              <a:rPr lang="pt-BR" sz="2000" b="1" dirty="0" smtClean="0">
                <a:solidFill>
                  <a:srgbClr val="2E2B1A"/>
                </a:solidFill>
              </a:rPr>
              <a:t>“</a:t>
            </a:r>
            <a:r>
              <a:rPr lang="pt-PT" sz="2000" b="1" dirty="0" smtClean="0">
                <a:solidFill>
                  <a:srgbClr val="2E2B1A"/>
                </a:solidFill>
              </a:rPr>
              <a:t>As </a:t>
            </a:r>
            <a:r>
              <a:rPr lang="pt-PT" sz="2000" b="1" dirty="0">
                <a:solidFill>
                  <a:srgbClr val="2E2B1A"/>
                </a:solidFill>
              </a:rPr>
              <a:t>massas humanas se deram conta de que a fome e a miséria não são </a:t>
            </a:r>
            <a:r>
              <a:rPr lang="pt-PT" sz="2000" b="1" dirty="0" smtClean="0">
                <a:solidFill>
                  <a:srgbClr val="2E2B1A"/>
                </a:solidFill>
              </a:rPr>
              <a:t>indispensáveis </a:t>
            </a:r>
            <a:r>
              <a:rPr lang="pt-PT" sz="2000" b="1" dirty="0">
                <a:solidFill>
                  <a:srgbClr val="2E2B1A"/>
                </a:solidFill>
              </a:rPr>
              <a:t>ao equilíbrio do mundo, </a:t>
            </a:r>
            <a:endParaRPr lang="pt-PT" sz="2000" b="1" dirty="0" smtClean="0">
              <a:solidFill>
                <a:srgbClr val="2E2B1A"/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t-PT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pt-PT" sz="20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t-PT" sz="2000" b="1" dirty="0" smtClean="0">
                <a:solidFill>
                  <a:schemeClr val="bg2">
                    <a:lumMod val="90000"/>
                  </a:schemeClr>
                </a:solidFill>
              </a:rPr>
              <a:t>... e </a:t>
            </a:r>
            <a:r>
              <a:rPr lang="pt-PT" sz="2000" b="1" dirty="0">
                <a:solidFill>
                  <a:schemeClr val="bg2">
                    <a:lumMod val="90000"/>
                  </a:schemeClr>
                </a:solidFill>
              </a:rPr>
              <a:t>que hoje, graças aos progressos da ciência e da técnica, surgiu pela primeira vez na história um tipo de sociedade na qual a miséria pode ser suprimida e com ela a </a:t>
            </a:r>
            <a:r>
              <a:rPr lang="pt-PT" sz="2000" b="1" dirty="0" smtClean="0">
                <a:solidFill>
                  <a:schemeClr val="bg2">
                    <a:lumMod val="90000"/>
                  </a:schemeClr>
                </a:solidFill>
              </a:rPr>
              <a:t>fome”.</a:t>
            </a:r>
            <a:endParaRPr lang="pt-BR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8"/>
          <a:stretch/>
        </p:blipFill>
        <p:spPr>
          <a:xfrm>
            <a:off x="1259632" y="1398080"/>
            <a:ext cx="7021692" cy="534328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39952" y="474344"/>
            <a:ext cx="4535205" cy="1118255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“Uma 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educação pela pedra: 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por 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lições; </a:t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para aprender da pedra, </a:t>
            </a:r>
            <a:r>
              <a:rPr lang="pt-BR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freqüentá-la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; </a:t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captar 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sua voz </a:t>
            </a:r>
            <a:r>
              <a:rPr lang="pt-BR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inenfática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, impessoal </a:t>
            </a:r>
            <a:b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(pela de dicção ela começa as aulas).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12734"/>
            <a:ext cx="3807664" cy="523220"/>
          </a:xfrm>
          <a:prstGeom prst="rect">
            <a:avLst/>
          </a:prstGeom>
        </p:spPr>
        <p:txBody>
          <a:bodyPr wrap="none" lIns="360000">
            <a:spAutoFit/>
          </a:bodyPr>
          <a:lstStyle/>
          <a:p>
            <a:r>
              <a:rPr lang="pt-BR" sz="2800" b="1" dirty="0">
                <a:solidFill>
                  <a:schemeClr val="bg2">
                    <a:lumMod val="75000"/>
                  </a:schemeClr>
                </a:solidFill>
              </a:rPr>
              <a:t>A Educação Pela Pedra</a:t>
            </a:r>
          </a:p>
        </p:txBody>
      </p:sp>
    </p:spTree>
    <p:extLst>
      <p:ext uri="{BB962C8B-B14F-4D97-AF65-F5344CB8AC3E}">
        <p14:creationId xmlns:p14="http://schemas.microsoft.com/office/powerpoint/2010/main" val="18416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8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78"/>
          <a:stretch/>
        </p:blipFill>
        <p:spPr>
          <a:xfrm>
            <a:off x="1259632" y="1398080"/>
            <a:ext cx="7021692" cy="534328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212734"/>
            <a:ext cx="3807664" cy="523220"/>
          </a:xfrm>
          <a:prstGeom prst="rect">
            <a:avLst/>
          </a:prstGeom>
        </p:spPr>
        <p:txBody>
          <a:bodyPr wrap="none" lIns="360000">
            <a:spAutoFit/>
          </a:bodyPr>
          <a:lstStyle/>
          <a:p>
            <a:r>
              <a:rPr lang="pt-BR" sz="2800" b="1" dirty="0">
                <a:solidFill>
                  <a:schemeClr val="bg2">
                    <a:lumMod val="75000"/>
                  </a:schemeClr>
                </a:solidFill>
              </a:rPr>
              <a:t>A Educação Pela Pedra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95736" y="2047195"/>
            <a:ext cx="4608512" cy="4478149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 </a:t>
            </a:r>
            <a: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lição de moral, sua resistência fria </a:t>
            </a:r>
            <a:b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ao que flui e a fluir, a ser maleada;</a:t>
            </a:r>
            <a:b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 de poética, sua carnadura concreta;</a:t>
            </a:r>
            <a:b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endParaRPr lang="pt-BR" sz="17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endParaRPr lang="pt-BR" sz="17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ts val="1800"/>
              </a:lnSpc>
            </a:pPr>
            <a:r>
              <a:rPr lang="pt-BR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 </a:t>
            </a:r>
            <a: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 economia, seu adensar-se compacta: </a:t>
            </a:r>
            <a:b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lições de pedra (de fora para dentro, </a:t>
            </a:r>
            <a:b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pt-BR" sz="17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cartilha muda), para quem soletrá-la.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39952" y="474344"/>
            <a:ext cx="4535205" cy="1118255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BR" b="1" dirty="0">
                <a:solidFill>
                  <a:srgbClr val="1D1B11"/>
                </a:solidFill>
                <a:latin typeface="+mj-lt"/>
              </a:rPr>
              <a:t>Uma educação pela pedra: </a:t>
            </a:r>
            <a:r>
              <a:rPr lang="pt-BR" b="1" dirty="0" smtClean="0">
                <a:solidFill>
                  <a:srgbClr val="1D1B11"/>
                </a:solidFill>
                <a:latin typeface="+mj-lt"/>
              </a:rPr>
              <a:t>por </a:t>
            </a:r>
            <a:r>
              <a:rPr lang="pt-BR" b="1" dirty="0">
                <a:solidFill>
                  <a:srgbClr val="1D1B11"/>
                </a:solidFill>
                <a:latin typeface="+mj-lt"/>
              </a:rPr>
              <a:t>lições; </a:t>
            </a:r>
            <a:br>
              <a:rPr lang="pt-BR" b="1" dirty="0">
                <a:solidFill>
                  <a:srgbClr val="1D1B11"/>
                </a:solidFill>
                <a:latin typeface="+mj-lt"/>
              </a:rPr>
            </a:br>
            <a:r>
              <a:rPr lang="pt-BR" b="1" dirty="0">
                <a:solidFill>
                  <a:srgbClr val="1D1B11"/>
                </a:solidFill>
                <a:latin typeface="+mj-lt"/>
              </a:rPr>
              <a:t>para aprender da pedra, </a:t>
            </a:r>
            <a:r>
              <a:rPr lang="pt-BR" b="1" dirty="0" err="1">
                <a:solidFill>
                  <a:srgbClr val="1D1B11"/>
                </a:solidFill>
                <a:latin typeface="+mj-lt"/>
              </a:rPr>
              <a:t>freqüentá-la</a:t>
            </a:r>
            <a:r>
              <a:rPr lang="pt-BR" b="1" dirty="0">
                <a:solidFill>
                  <a:srgbClr val="1D1B11"/>
                </a:solidFill>
                <a:latin typeface="+mj-lt"/>
              </a:rPr>
              <a:t>; </a:t>
            </a:r>
            <a:br>
              <a:rPr lang="pt-BR" b="1" dirty="0">
                <a:solidFill>
                  <a:srgbClr val="1D1B11"/>
                </a:solidFill>
                <a:latin typeface="+mj-lt"/>
              </a:rPr>
            </a:br>
            <a:r>
              <a:rPr lang="pt-BR" b="1" dirty="0" smtClean="0">
                <a:solidFill>
                  <a:srgbClr val="1D1B11"/>
                </a:solidFill>
                <a:latin typeface="+mj-lt"/>
              </a:rPr>
              <a:t>captar </a:t>
            </a:r>
            <a:r>
              <a:rPr lang="pt-BR" b="1" dirty="0">
                <a:solidFill>
                  <a:srgbClr val="1D1B11"/>
                </a:solidFill>
                <a:latin typeface="+mj-lt"/>
              </a:rPr>
              <a:t>sua voz </a:t>
            </a:r>
            <a:r>
              <a:rPr lang="pt-BR" b="1" dirty="0" err="1">
                <a:solidFill>
                  <a:srgbClr val="1D1B11"/>
                </a:solidFill>
                <a:latin typeface="+mj-lt"/>
              </a:rPr>
              <a:t>inenfática</a:t>
            </a:r>
            <a:r>
              <a:rPr lang="pt-BR" b="1" dirty="0">
                <a:solidFill>
                  <a:srgbClr val="1D1B11"/>
                </a:solidFill>
                <a:latin typeface="+mj-lt"/>
              </a:rPr>
              <a:t>, impessoal </a:t>
            </a:r>
            <a:br>
              <a:rPr lang="pt-BR" b="1" dirty="0">
                <a:solidFill>
                  <a:srgbClr val="1D1B11"/>
                </a:solidFill>
                <a:latin typeface="+mj-lt"/>
              </a:rPr>
            </a:br>
            <a:r>
              <a:rPr lang="pt-BR" b="1" dirty="0">
                <a:solidFill>
                  <a:srgbClr val="1D1B11"/>
                </a:solidFill>
                <a:latin typeface="+mj-lt"/>
              </a:rPr>
              <a:t>(pela de dicção ela começa as aulas). </a:t>
            </a:r>
          </a:p>
        </p:txBody>
      </p:sp>
    </p:spTree>
    <p:extLst>
      <p:ext uri="{BB962C8B-B14F-4D97-AF65-F5344CB8AC3E}">
        <p14:creationId xmlns:p14="http://schemas.microsoft.com/office/powerpoint/2010/main" val="12924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1804"/>
          <a:stretch/>
        </p:blipFill>
        <p:spPr>
          <a:xfrm>
            <a:off x="292331" y="2223746"/>
            <a:ext cx="5359789" cy="42484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666603" y="2223746"/>
            <a:ext cx="3009853" cy="301621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1900"/>
              </a:lnSpc>
            </a:pPr>
            <a:r>
              <a:rPr lang="pt-BR" b="1" dirty="0" smtClean="0">
                <a:solidFill>
                  <a:srgbClr val="2E2B1A"/>
                </a:solidFill>
                <a:latin typeface="+mj-lt"/>
              </a:rPr>
              <a:t>No </a:t>
            </a:r>
            <a:r>
              <a:rPr lang="pt-BR" b="1" dirty="0">
                <a:solidFill>
                  <a:srgbClr val="2E2B1A"/>
                </a:solidFill>
                <a:latin typeface="+mj-lt"/>
              </a:rPr>
              <a:t>Sertão a pedra não sabe lecionar, </a:t>
            </a:r>
            <a:r>
              <a:rPr lang="pt-BR" b="1" dirty="0" smtClean="0">
                <a:solidFill>
                  <a:srgbClr val="2E2B1A"/>
                </a:solidFill>
                <a:latin typeface="+mj-lt"/>
              </a:rPr>
              <a:t>e </a:t>
            </a:r>
            <a:r>
              <a:rPr lang="pt-BR" b="1" dirty="0">
                <a:solidFill>
                  <a:srgbClr val="2E2B1A"/>
                </a:solidFill>
                <a:latin typeface="+mj-lt"/>
              </a:rPr>
              <a:t>se lecionasse não ensinaria nada; </a:t>
            </a:r>
            <a:endParaRPr lang="pt-BR" b="1" dirty="0" smtClean="0">
              <a:solidFill>
                <a:srgbClr val="2E2B1A"/>
              </a:solidFill>
              <a:latin typeface="+mj-lt"/>
            </a:endParaRPr>
          </a:p>
          <a:p>
            <a:pPr>
              <a:lnSpc>
                <a:spcPts val="1900"/>
              </a:lnSpc>
            </a:pPr>
            <a:endParaRPr lang="pt-BR" b="1" dirty="0">
              <a:solidFill>
                <a:srgbClr val="2E2B1A"/>
              </a:solidFill>
              <a:latin typeface="+mj-lt"/>
            </a:endParaRPr>
          </a:p>
          <a:p>
            <a:pPr>
              <a:lnSpc>
                <a:spcPts val="1900"/>
              </a:lnSpc>
            </a:pPr>
            <a:endParaRPr lang="pt-BR" b="1" dirty="0" smtClean="0">
              <a:solidFill>
                <a:srgbClr val="2E2B1A"/>
              </a:solidFill>
              <a:latin typeface="+mj-lt"/>
            </a:endParaRPr>
          </a:p>
          <a:p>
            <a:pPr>
              <a:lnSpc>
                <a:spcPts val="1900"/>
              </a:lnSpc>
            </a:pPr>
            <a:r>
              <a:rPr lang="pt-BR" b="1" dirty="0">
                <a:solidFill>
                  <a:srgbClr val="2E2B1A"/>
                </a:solidFill>
                <a:latin typeface="+mj-lt"/>
              </a:rPr>
              <a:t/>
            </a:r>
            <a:br>
              <a:rPr lang="pt-BR" b="1" dirty="0">
                <a:solidFill>
                  <a:srgbClr val="2E2B1A"/>
                </a:solidFill>
                <a:latin typeface="+mj-lt"/>
              </a:rPr>
            </a:br>
            <a:endParaRPr lang="pt-BR" b="1" dirty="0" smtClean="0">
              <a:solidFill>
                <a:srgbClr val="2E2B1A"/>
              </a:solidFill>
              <a:latin typeface="+mj-lt"/>
            </a:endParaRPr>
          </a:p>
          <a:p>
            <a:pPr>
              <a:lnSpc>
                <a:spcPts val="1900"/>
              </a:lnSpc>
            </a:pPr>
            <a:r>
              <a:rPr lang="pt-BR" b="1" dirty="0" smtClean="0">
                <a:solidFill>
                  <a:srgbClr val="2E2B1A"/>
                </a:solidFill>
                <a:latin typeface="+mj-lt"/>
              </a:rPr>
              <a:t>lá </a:t>
            </a:r>
            <a:r>
              <a:rPr lang="pt-BR" b="1" dirty="0">
                <a:solidFill>
                  <a:srgbClr val="2E2B1A"/>
                </a:solidFill>
                <a:latin typeface="+mj-lt"/>
              </a:rPr>
              <a:t>não se aprende a pedra: lá a pedra, </a:t>
            </a:r>
            <a:r>
              <a:rPr lang="pt-BR" b="1" dirty="0" smtClean="0">
                <a:solidFill>
                  <a:srgbClr val="2E2B1A"/>
                </a:solidFill>
                <a:latin typeface="+mj-lt"/>
              </a:rPr>
              <a:t> uma </a:t>
            </a:r>
            <a:r>
              <a:rPr lang="pt-BR" b="1" dirty="0">
                <a:solidFill>
                  <a:srgbClr val="2E2B1A"/>
                </a:solidFill>
                <a:latin typeface="+mj-lt"/>
              </a:rPr>
              <a:t>pedra de nascença, entranha a alma.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12734"/>
            <a:ext cx="3807664" cy="523220"/>
          </a:xfrm>
          <a:prstGeom prst="rect">
            <a:avLst/>
          </a:prstGeom>
        </p:spPr>
        <p:txBody>
          <a:bodyPr wrap="none" lIns="360000">
            <a:spAutoFit/>
          </a:bodyPr>
          <a:lstStyle/>
          <a:p>
            <a:r>
              <a:rPr lang="pt-BR" sz="2800" b="1" dirty="0">
                <a:solidFill>
                  <a:schemeClr val="bg2">
                    <a:lumMod val="75000"/>
                  </a:schemeClr>
                </a:solidFill>
              </a:rPr>
              <a:t>A Educação Pela Pedra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1124744"/>
            <a:ext cx="3807664" cy="823302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1900"/>
              </a:lnSpc>
            </a:pP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Outra 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educação pela pedra: 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no Sertão (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de dentro para fora, 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e </a:t>
            </a:r>
            <a:r>
              <a:rPr lang="pt-BR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pré</a:t>
            </a:r>
            <a:r>
              <a:rPr lang="pt-BR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-didática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).</a:t>
            </a:r>
            <a:endParaRPr lang="pt-BR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3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7257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115"/>
            <a:ext cx="9144001" cy="654725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0" y="476672"/>
            <a:ext cx="576223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:fade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7257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115"/>
            <a:ext cx="9144001" cy="65472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0" y="476672"/>
            <a:ext cx="5762231" cy="24482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" y="188640"/>
            <a:ext cx="9144000" cy="654725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576223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7257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115"/>
            <a:ext cx="9144001" cy="65472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0" y="476672"/>
            <a:ext cx="5762231" cy="24482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" y="188640"/>
            <a:ext cx="9144000" cy="654725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47663" y="696753"/>
            <a:ext cx="59046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Fundação Oswaldo Cruz/ Fiocruz celebra o centenário das expedições do Instituto Oswaldo Cruz ao interior do Brasil (1911-1914), com Carlos Chagas, Belizário Pena, Arthur Neiva e outros cientistas.  </a:t>
            </a:r>
            <a:endParaRPr lang="pt-B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2">
                    <a:lumMod val="90000"/>
                  </a:schemeClr>
                </a:solidFill>
              </a:rPr>
              <a:t>Os </a:t>
            </a:r>
            <a:r>
              <a:rPr lang="pt-BR" sz="2000" b="1" dirty="0">
                <a:solidFill>
                  <a:schemeClr val="bg2">
                    <a:lumMod val="90000"/>
                  </a:schemeClr>
                </a:solidFill>
              </a:rPr>
              <a:t>expedicionários percorreram as regiões Norte, Nordeste e Centro-Oeste, levantando as condições de saúde da população e fazendo minucioso registro do panorama geográfico, econômico, social e cultural dos lugares visitados</a:t>
            </a:r>
            <a:r>
              <a:rPr lang="pt-BR" sz="2000" b="1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  <a:endParaRPr lang="pt-BR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7257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115"/>
            <a:ext cx="9144001" cy="65472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50" y="476672"/>
            <a:ext cx="5762231" cy="24482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" y="188640"/>
            <a:ext cx="9144000" cy="654725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47663" y="696753"/>
            <a:ext cx="59046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6F5EE"/>
                </a:solidFill>
              </a:rPr>
              <a:t>A Fundação Oswaldo Cruz/ Fiocruz celebra o centenário das expedições do Instituto Oswaldo Cruz ao interior do Brasil (1911-1914), com Carlos Chagas, Belizário Pena, Arthur Neiva e outros cientistas.  </a:t>
            </a:r>
            <a:endParaRPr lang="pt-BR" sz="2400" b="1" dirty="0" smtClean="0">
              <a:solidFill>
                <a:srgbClr val="F6F5EE"/>
              </a:solidFill>
            </a:endParaRPr>
          </a:p>
          <a:p>
            <a:pPr algn="ctr"/>
            <a:endParaRPr lang="pt-BR" sz="2000" b="1" dirty="0" smtClean="0">
              <a:solidFill>
                <a:schemeClr val="bg2"/>
              </a:solidFill>
            </a:endParaRPr>
          </a:p>
          <a:p>
            <a:pPr algn="ctr"/>
            <a:endParaRPr lang="pt-BR" sz="2000" b="1" dirty="0" smtClean="0">
              <a:solidFill>
                <a:schemeClr val="bg2"/>
              </a:solidFill>
            </a:endParaRPr>
          </a:p>
          <a:p>
            <a:pPr algn="ctr"/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2">
                    <a:lumMod val="10000"/>
                  </a:schemeClr>
                </a:solidFill>
              </a:rPr>
              <a:t>Os </a:t>
            </a:r>
            <a:r>
              <a:rPr lang="pt-BR" sz="2000" b="1" dirty="0">
                <a:solidFill>
                  <a:schemeClr val="bg2">
                    <a:lumMod val="10000"/>
                  </a:schemeClr>
                </a:solidFill>
              </a:rPr>
              <a:t>expedicionários percorreram as regiões Norte, Nordeste e Centro-Oeste, levantando as condições de saúde da população e fazendo minucioso registro do panorama geográfico, econômico, social e cultural dos lugares visitados</a:t>
            </a:r>
            <a:r>
              <a:rPr lang="pt-BR" sz="20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pt-B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 b="15242"/>
          <a:stretch/>
        </p:blipFill>
        <p:spPr>
          <a:xfrm>
            <a:off x="0" y="116632"/>
            <a:ext cx="9131642" cy="53618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5536" y="595709"/>
            <a:ext cx="8208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Os fatos relatados causaram um enorme impacto nos moradores das grandes cidades, que não conheciam aquela dura </a:t>
            </a:r>
            <a:r>
              <a:rPr lang="pt-BR" sz="2400" b="1" dirty="0" smtClean="0">
                <a:solidFill>
                  <a:schemeClr val="bg2">
                    <a:lumMod val="10000"/>
                  </a:schemeClr>
                </a:solidFill>
              </a:rPr>
              <a:t>realidade...</a:t>
            </a:r>
          </a:p>
          <a:p>
            <a:pPr algn="ctr"/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chemeClr val="bg2"/>
              </a:solidFill>
            </a:endParaRPr>
          </a:p>
          <a:p>
            <a:pPr algn="ctr"/>
            <a:endParaRPr lang="pt-BR" sz="2400" b="1" dirty="0">
              <a:solidFill>
                <a:schemeClr val="bg2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2"/>
                </a:solidFill>
              </a:rPr>
              <a:t>... estimularam </a:t>
            </a:r>
            <a:r>
              <a:rPr lang="pt-BR" sz="2400" b="1" dirty="0">
                <a:solidFill>
                  <a:schemeClr val="bg2"/>
                </a:solidFill>
              </a:rPr>
              <a:t>os debates sobre a identidade do nosso povo, impulsionando mudanças políticas e culturais que aconteceriam no Brasil a partir daí</a:t>
            </a:r>
            <a:r>
              <a:rPr lang="pt-BR" sz="2400" b="1" dirty="0" smtClean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8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18705"/>
          <a:stretch/>
        </p:blipFill>
        <p:spPr>
          <a:xfrm>
            <a:off x="-1" y="116632"/>
            <a:ext cx="9105331" cy="59023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40466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10000"/>
                  </a:schemeClr>
                </a:solidFill>
              </a:rPr>
              <a:t>Hoje</a:t>
            </a: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, 40 milhões de pessoas já estão fora da faixa da extrema pobreza. </a:t>
            </a:r>
            <a:endParaRPr lang="pt-BR" sz="2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18705"/>
          <a:stretch/>
        </p:blipFill>
        <p:spPr>
          <a:xfrm>
            <a:off x="-1" y="116632"/>
            <a:ext cx="9105331" cy="59023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23728" y="5013878"/>
            <a:ext cx="4968552" cy="1583474"/>
          </a:xfrm>
          <a:prstGeom prst="rect">
            <a:avLst/>
          </a:prstGeom>
          <a:solidFill>
            <a:schemeClr val="bg2">
              <a:lumMod val="10000"/>
              <a:alpha val="83922"/>
            </a:schemeClr>
          </a:solidFill>
        </p:spPr>
        <p:txBody>
          <a:bodyPr wrap="square" lIns="468000" tIns="108000" bIns="180000" rtlCol="0">
            <a:spAutoFit/>
          </a:bodyPr>
          <a:lstStyle>
            <a:defPPr>
              <a:defRPr lang="pt-BR"/>
            </a:defPPr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Isso, </a:t>
            </a:r>
            <a:r>
              <a:rPr lang="pt-BR" dirty="0"/>
              <a:t>associado à Prevenção, à Atenção e à Promoção da Saúde, t</a:t>
            </a:r>
            <a:r>
              <a:rPr lang="pt-BR" dirty="0" smtClean="0"/>
              <a:t>em reduzido </a:t>
            </a:r>
            <a:r>
              <a:rPr lang="pt-BR" dirty="0"/>
              <a:t>o impacto das doenças infecciosas na mortalidade da população.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40466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>
                    <a:lumMod val="90000"/>
                  </a:schemeClr>
                </a:solidFill>
              </a:rPr>
              <a:t>Hoje</a:t>
            </a:r>
            <a:r>
              <a:rPr lang="pt-BR" sz="2400" b="1" dirty="0">
                <a:solidFill>
                  <a:schemeClr val="bg2">
                    <a:lumMod val="90000"/>
                  </a:schemeClr>
                </a:solidFill>
              </a:rPr>
              <a:t>, 40 milhões de pessoas já estão fora da faixa da extrema pobreza. </a:t>
            </a:r>
            <a:endParaRPr lang="pt-BR" sz="2400" b="1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747" r="2024" b="11517"/>
          <a:stretch/>
        </p:blipFill>
        <p:spPr>
          <a:xfrm>
            <a:off x="110189" y="44624"/>
            <a:ext cx="8503580" cy="62087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3568" y="4460919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Lugar sertão se divulga: é onde os pastos carecem </a:t>
            </a:r>
            <a:r>
              <a:rPr lang="pt-BR" b="1" i="1" dirty="0" smtClean="0">
                <a:solidFill>
                  <a:schemeClr val="bg2">
                    <a:lumMod val="25000"/>
                  </a:schemeClr>
                </a:solidFill>
              </a:rPr>
              <a:t>de fechos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pt-BR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t-BR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b="1" i="1" dirty="0" smtClean="0">
                <a:solidFill>
                  <a:schemeClr val="bg2">
                    <a:lumMod val="25000"/>
                  </a:schemeClr>
                </a:solidFill>
              </a:rPr>
              <a:t>onde 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um pode torar dez, quinze léguas, sem topar </a:t>
            </a:r>
            <a:r>
              <a:rPr lang="pt-BR" b="1" i="1" dirty="0" smtClean="0">
                <a:solidFill>
                  <a:schemeClr val="bg2">
                    <a:lumMod val="25000"/>
                  </a:schemeClr>
                </a:solidFill>
              </a:rPr>
              <a:t>com casa 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de morador; e onde criminoso vive seu cristo-jesus, </a:t>
            </a:r>
            <a:r>
              <a:rPr lang="pt-BR" b="1" i="1" dirty="0" smtClean="0">
                <a:solidFill>
                  <a:schemeClr val="bg2">
                    <a:lumMod val="25000"/>
                  </a:schemeClr>
                </a:solidFill>
              </a:rPr>
              <a:t>arredado do </a:t>
            </a:r>
            <a:r>
              <a:rPr lang="pt-BR" b="1" i="1" dirty="0">
                <a:solidFill>
                  <a:schemeClr val="bg2">
                    <a:lumMod val="25000"/>
                  </a:schemeClr>
                </a:solidFill>
              </a:rPr>
              <a:t>arrocho de autoridade.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15017" y="6021288"/>
            <a:ext cx="23013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2">
                    <a:lumMod val="50000"/>
                  </a:schemeClr>
                </a:solidFill>
              </a:rPr>
              <a:t>Guimarães Rosa</a:t>
            </a:r>
            <a:endParaRPr lang="pt-BR" sz="1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600" b="1" i="1" dirty="0" smtClean="0">
                <a:solidFill>
                  <a:schemeClr val="bg2">
                    <a:lumMod val="50000"/>
                  </a:schemeClr>
                </a:solidFill>
              </a:rPr>
              <a:t>(Grande sertão: veredas)</a:t>
            </a:r>
            <a:endParaRPr lang="pt-BR" sz="1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466</Words>
  <Application>Microsoft Office PowerPoint</Application>
  <PresentationFormat>Apresentação na tela (4:3)</PresentationFormat>
  <Paragraphs>100</Paragraphs>
  <Slides>15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  <vt:variant>
        <vt:lpstr>Apresentações personalizadas</vt:lpstr>
      </vt:variant>
      <vt:variant>
        <vt:i4>1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</dc:creator>
  <cp:lastModifiedBy>PR</cp:lastModifiedBy>
  <cp:revision>46</cp:revision>
  <dcterms:created xsi:type="dcterms:W3CDTF">2012-01-17T13:22:18Z</dcterms:created>
  <dcterms:modified xsi:type="dcterms:W3CDTF">2012-01-18T15:08:57Z</dcterms:modified>
</cp:coreProperties>
</file>