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63" r:id="rId3"/>
    <p:sldId id="261" r:id="rId4"/>
    <p:sldId id="266" r:id="rId5"/>
    <p:sldId id="278" r:id="rId6"/>
    <p:sldId id="279" r:id="rId7"/>
    <p:sldId id="267" r:id="rId8"/>
    <p:sldId id="284" r:id="rId9"/>
    <p:sldId id="273" r:id="rId10"/>
    <p:sldId id="280" r:id="rId11"/>
    <p:sldId id="283" r:id="rId12"/>
    <p:sldId id="282" r:id="rId13"/>
    <p:sldId id="294" r:id="rId14"/>
    <p:sldId id="296" r:id="rId15"/>
    <p:sldId id="297" r:id="rId16"/>
    <p:sldId id="295" r:id="rId17"/>
    <p:sldId id="299" r:id="rId18"/>
    <p:sldId id="298" r:id="rId19"/>
    <p:sldId id="300" r:id="rId20"/>
    <p:sldId id="301" r:id="rId21"/>
  </p:sldIdLst>
  <p:sldSz cx="9144000" cy="6858000" type="screen4x3"/>
  <p:notesSz cx="6858000" cy="9144000"/>
  <p:custShowLst>
    <p:custShow name="Som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E"/>
    <a:srgbClr val="2E2B1A"/>
    <a:srgbClr val="1D1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3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763F-1520-4871-AD79-C70D7470E6E9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A5D40-917C-4557-82B1-49291C8D6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9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A5D40-917C-4557-82B1-49291C8D6FD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8907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1021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870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449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2294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422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2040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131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15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587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966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1804"/>
          <a:stretch/>
        </p:blipFill>
        <p:spPr>
          <a:xfrm>
            <a:off x="292331" y="2223746"/>
            <a:ext cx="5359789" cy="42484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66603" y="2223746"/>
            <a:ext cx="3009853" cy="301621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No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Sertão a pedra não sabe lecionar,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se lecionasse não ensinaria nada; </a:t>
            </a:r>
            <a:endParaRPr lang="pt-BR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900"/>
              </a:lnSpc>
            </a:pPr>
            <a:endParaRPr lang="pt-BR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900"/>
              </a:lnSpc>
            </a:pPr>
            <a:endParaRPr lang="pt-BR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900"/>
              </a:lnSpc>
            </a:pP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/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endParaRPr lang="pt-BR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lá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não se aprende a pedra: lá a pedra,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uma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pedra de nascença, entranha a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alma”.</a:t>
            </a:r>
            <a:endParaRPr lang="pt-BR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12734"/>
            <a:ext cx="3807664" cy="523220"/>
          </a:xfrm>
          <a:prstGeom prst="rect">
            <a:avLst/>
          </a:prstGeom>
        </p:spPr>
        <p:txBody>
          <a:bodyPr wrap="none" lIns="360000">
            <a:spAutoFit/>
          </a:bodyPr>
          <a:lstStyle/>
          <a:p>
            <a:r>
              <a:rPr lang="pt-BR" sz="2800" b="1" dirty="0">
                <a:solidFill>
                  <a:schemeClr val="bg2">
                    <a:lumMod val="75000"/>
                  </a:schemeClr>
                </a:solidFill>
              </a:rPr>
              <a:t>A Educação Pela Pedra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12160" y="5877272"/>
            <a:ext cx="205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>
                <a:solidFill>
                  <a:schemeClr val="bg2">
                    <a:lumMod val="75000"/>
                  </a:schemeClr>
                </a:solidFill>
              </a:rPr>
              <a:t>João Cabral de Melo Neto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1124744"/>
            <a:ext cx="3807664" cy="823302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rgbClr val="2E2B1A"/>
                </a:solidFill>
                <a:latin typeface="+mj-lt"/>
              </a:rPr>
              <a:t>Outra 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educação pela pedra: </a:t>
            </a:r>
            <a:r>
              <a:rPr lang="pt-BR" b="1" dirty="0" smtClean="0">
                <a:solidFill>
                  <a:srgbClr val="2E2B1A"/>
                </a:solidFill>
                <a:latin typeface="+mj-lt"/>
              </a:rPr>
              <a:t/>
            </a:r>
            <a:br>
              <a:rPr lang="pt-BR" b="1" dirty="0" smtClean="0">
                <a:solidFill>
                  <a:srgbClr val="2E2B1A"/>
                </a:solidFill>
                <a:latin typeface="+mj-lt"/>
              </a:rPr>
            </a:br>
            <a:r>
              <a:rPr lang="pt-BR" b="1" dirty="0" smtClean="0">
                <a:solidFill>
                  <a:srgbClr val="2E2B1A"/>
                </a:solidFill>
                <a:latin typeface="+mj-lt"/>
              </a:rPr>
              <a:t>no Sertão (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de dentro para fora, </a:t>
            </a:r>
            <a:r>
              <a:rPr lang="pt-BR" b="1" dirty="0" smtClean="0">
                <a:solidFill>
                  <a:srgbClr val="2E2B1A"/>
                </a:solidFill>
                <a:latin typeface="+mj-lt"/>
              </a:rPr>
              <a:t/>
            </a:r>
            <a:br>
              <a:rPr lang="pt-BR" b="1" dirty="0" smtClean="0">
                <a:solidFill>
                  <a:srgbClr val="2E2B1A"/>
                </a:solidFill>
                <a:latin typeface="+mj-lt"/>
              </a:rPr>
            </a:br>
            <a:r>
              <a:rPr lang="pt-BR" b="1" dirty="0" smtClean="0">
                <a:solidFill>
                  <a:srgbClr val="2E2B1A"/>
                </a:solidFill>
                <a:latin typeface="+mj-lt"/>
              </a:rPr>
              <a:t>e </a:t>
            </a:r>
            <a:r>
              <a:rPr lang="pt-BR" b="1" dirty="0" err="1">
                <a:solidFill>
                  <a:srgbClr val="2E2B1A"/>
                </a:solidFill>
                <a:latin typeface="+mj-lt"/>
              </a:rPr>
              <a:t>pré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-didática</a:t>
            </a:r>
            <a:r>
              <a:rPr lang="pt-BR" b="1" dirty="0" smtClean="0">
                <a:solidFill>
                  <a:srgbClr val="2E2B1A"/>
                </a:solidFill>
                <a:latin typeface="+mj-lt"/>
              </a:rPr>
              <a:t>).</a:t>
            </a:r>
            <a:endParaRPr lang="pt-BR" b="1" dirty="0">
              <a:solidFill>
                <a:srgbClr val="2E2B1A"/>
              </a:solidFill>
              <a:latin typeface="+mj-lt"/>
            </a:endParaRPr>
          </a:p>
        </p:txBody>
      </p:sp>
      <p:pic>
        <p:nvPicPr>
          <p:cNvPr id="3" name="Philip Glass - The Truman Show - Raising The Sai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0552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/>
          <a:stretch/>
        </p:blipFill>
        <p:spPr>
          <a:xfrm>
            <a:off x="323528" y="84624"/>
            <a:ext cx="4896544" cy="67425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08104" y="47667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Sertão não é maldito, nem caridoso - ele tira ou dá,ou agrada </a:t>
            </a:r>
            <a:r>
              <a:rPr lang="pt-PT" sz="2400" b="1" dirty="0" smtClean="0">
                <a:solidFill>
                  <a:schemeClr val="bg2">
                    <a:lumMod val="10000"/>
                  </a:schemeClr>
                </a:solidFill>
              </a:rPr>
              <a:t>ou amarga</a:t>
            </a:r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, ao senhor, conforme o senhor mesmo.</a:t>
            </a:r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409423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2">
                    <a:lumMod val="75000"/>
                  </a:schemeClr>
                </a:solidFill>
              </a:rPr>
              <a:t>Sertão é penal, criminal.  Sertão é onde homem tem que ter a dura nuca e mão quadrada.</a:t>
            </a:r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sz="2400" b="1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sz="2400" b="1" dirty="0">
                <a:solidFill>
                  <a:schemeClr val="bg2">
                    <a:lumMod val="75000"/>
                  </a:schemeClr>
                </a:solidFill>
              </a:rPr>
              <a:t>Sertão: é dentro da </a:t>
            </a:r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</a:rPr>
              <a:t>gente”.</a:t>
            </a:r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1089" r="570" b="1683"/>
          <a:stretch/>
        </p:blipFill>
        <p:spPr>
          <a:xfrm>
            <a:off x="467544" y="260648"/>
            <a:ext cx="805863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1089" r="1804" b="1683"/>
          <a:stretch/>
        </p:blipFill>
        <p:spPr>
          <a:xfrm>
            <a:off x="467544" y="260648"/>
            <a:ext cx="7957999" cy="56166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8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44008" y="620688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explosão demográfica, ao retardar a elevação dos níveis de vida de certos grupos, pode agravar, sem dúvida, a sua situação de fome, mas nunca determinar este estado de coisas. </a:t>
            </a:r>
            <a:endParaRPr lang="pt-BR" sz="2000" b="1" i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i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000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 é, regra geral, o produto das estruturas econômicas defeituosas e não de condições naturais insuperáveis</a:t>
            </a:r>
            <a:r>
              <a:rPr lang="pt-BR" sz="20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</a:t>
            </a:r>
            <a:r>
              <a:rPr lang="pt-BR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Castro</a:t>
            </a:r>
          </a:p>
          <a:p>
            <a:endParaRPr lang="pt-BR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1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8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8808" y="260648"/>
            <a:ext cx="39451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90000"/>
                  </a:schemeClr>
                </a:solidFill>
              </a:rPr>
              <a:t>A sociedade brasileira mudou, o Brasil mudou e nesses 100 anos, os cientistas do Instituto Oswaldo Cruz vêm organizando continuamente expedições ao interior, para pesquisa e desenvolvimento de propostas de melhorias na saúde. </a:t>
            </a:r>
            <a:endParaRPr lang="pt-BR" b="1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90000"/>
                </a:schemeClr>
              </a:solidFill>
            </a:endParaRPr>
          </a:p>
          <a:p>
            <a:endParaRPr lang="pt-BR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momento em que o Brasil se mobiliza para a eliminação final da pobreza extrema no país, com seu Plano Brasil sem Miséria, a Fiocruz, guardiã dos compromissos históricos daqueles pioneiros, faz expedições especiais, trazendo o fazer e o prazer da ciência, </a:t>
            </a: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compartilhando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conhecimento e descobertas, articulando e acelerando a integração entre saúde, ciência, educação, cultura e assistência social. </a:t>
            </a:r>
          </a:p>
        </p:txBody>
      </p:sp>
    </p:spTree>
    <p:extLst>
      <p:ext uri="{BB962C8B-B14F-4D97-AF65-F5344CB8AC3E}">
        <p14:creationId xmlns:p14="http://schemas.microsoft.com/office/powerpoint/2010/main" val="9114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8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8808" y="260648"/>
            <a:ext cx="3945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sociedade brasileira mudou, o Brasil mudou e nesses 100 anos, os cientistas do Instituto Oswaldo Cruz vêm organizando continuamente expedições ao interior, para pesquisa e desenvolvimento de propostas de melhorias na saúde. </a:t>
            </a: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90000"/>
                </a:schemeClr>
              </a:solidFill>
            </a:endParaRPr>
          </a:p>
          <a:p>
            <a:endParaRPr lang="pt-BR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No </a:t>
            </a:r>
            <a:r>
              <a:rPr lang="pt-BR" b="1" dirty="0">
                <a:solidFill>
                  <a:schemeClr val="bg1"/>
                </a:solidFill>
              </a:rPr>
              <a:t>momento em que o Brasil se mobiliza para a eliminação final da pobreza extrema no país, com seu Plano Brasil sem Miséria, a Fiocruz, guardiã dos compromissos históricos daqueles pioneiros, faz expedições especiais, trazendo o fazer e o prazer da </a:t>
            </a:r>
            <a:r>
              <a:rPr lang="pt-BR" b="1" dirty="0" smtClean="0">
                <a:solidFill>
                  <a:schemeClr val="bg1"/>
                </a:solidFill>
              </a:rPr>
              <a:t>ciência...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8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8808" y="260648"/>
            <a:ext cx="3945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sociedade brasileira mudou, o Brasil mudou e nesses 100 anos, os cientistas do Instituto Oswaldo Cruz vêm organizando continuamente expedições ao interior, para pesquisa e desenvolvimento de propostas de melhorias na saúde. </a:t>
            </a: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90000"/>
                </a:schemeClr>
              </a:solidFill>
            </a:endParaRPr>
          </a:p>
          <a:p>
            <a:endParaRPr lang="pt-BR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... compartilhando </a:t>
            </a:r>
            <a:r>
              <a:rPr lang="pt-BR" sz="2000" b="1" dirty="0">
                <a:solidFill>
                  <a:schemeClr val="bg1"/>
                </a:solidFill>
              </a:rPr>
              <a:t>conhecimento e descobertas, articulando e acelerando a integração entre saúde, ciência, educação, cultura e assistência social. </a:t>
            </a:r>
          </a:p>
        </p:txBody>
      </p:sp>
    </p:spTree>
    <p:extLst>
      <p:ext uri="{BB962C8B-B14F-4D97-AF65-F5344CB8AC3E}">
        <p14:creationId xmlns:p14="http://schemas.microsoft.com/office/powerpoint/2010/main" val="659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692696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90000"/>
                  </a:schemeClr>
                </a:solidFill>
              </a:rPr>
              <a:t>Na </a:t>
            </a:r>
            <a:r>
              <a:rPr lang="pt-BR" sz="2000" b="1" dirty="0">
                <a:solidFill>
                  <a:schemeClr val="bg2">
                    <a:lumMod val="90000"/>
                  </a:schemeClr>
                </a:solidFill>
              </a:rPr>
              <a:t>perspectiva da Fiocruz, saúde, educação e cultura são elementos essenciais da superação da pobreza. </a:t>
            </a:r>
            <a:endParaRPr lang="pt-BR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BR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BR" sz="2000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</a:rPr>
              <a:t>Baseadas </a:t>
            </a:r>
            <a:r>
              <a:rPr lang="pt-BR" sz="2000" b="1" dirty="0">
                <a:solidFill>
                  <a:schemeClr val="bg2">
                    <a:lumMod val="10000"/>
                  </a:schemeClr>
                </a:solidFill>
              </a:rPr>
              <a:t>na difusão e compartilhamento de saberes, as expedições pretendem apoiar cidades em seu desenvolvimento social, consolidando as redes locais de afirmação da cidadania e a interação com as organizações sociais e a população local. </a:t>
            </a:r>
          </a:p>
        </p:txBody>
      </p:sp>
    </p:spTree>
    <p:extLst>
      <p:ext uri="{BB962C8B-B14F-4D97-AF65-F5344CB8AC3E}">
        <p14:creationId xmlns:p14="http://schemas.microsoft.com/office/powerpoint/2010/main" val="2063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1089" r="570" b="1683"/>
          <a:stretch/>
        </p:blipFill>
        <p:spPr>
          <a:xfrm>
            <a:off x="4380601" y="260648"/>
            <a:ext cx="4140953" cy="56166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692696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</a:rPr>
              <a:t>Na </a:t>
            </a:r>
            <a:r>
              <a:rPr lang="pt-BR" sz="2000" b="1" dirty="0">
                <a:solidFill>
                  <a:schemeClr val="bg2">
                    <a:lumMod val="10000"/>
                  </a:schemeClr>
                </a:solidFill>
              </a:rPr>
              <a:t>perspectiva da Fiocruz, saúde, educação e cultura são elementos essenciais da superação da pobreza. </a:t>
            </a:r>
            <a:endParaRPr lang="pt-B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pt-BR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BR" sz="2000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bg2">
                    <a:lumMod val="90000"/>
                  </a:schemeClr>
                </a:solidFill>
              </a:rPr>
              <a:t>Baseadas </a:t>
            </a:r>
            <a:r>
              <a:rPr lang="pt-BR" sz="2000" b="1" dirty="0">
                <a:solidFill>
                  <a:schemeClr val="bg2">
                    <a:lumMod val="90000"/>
                  </a:schemeClr>
                </a:solidFill>
              </a:rPr>
              <a:t>na difusão e compartilhamento de saberes, as expedições pretendem apoiar cidades em seu desenvolvimento social, consolidando as redes locais de afirmação da cidadania e a interação com as organizações sociais e a população local. </a:t>
            </a:r>
          </a:p>
        </p:txBody>
      </p:sp>
    </p:spTree>
    <p:extLst>
      <p:ext uri="{BB962C8B-B14F-4D97-AF65-F5344CB8AC3E}">
        <p14:creationId xmlns:p14="http://schemas.microsoft.com/office/powerpoint/2010/main" val="42926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" t="1089" r="570" b="1683"/>
          <a:stretch/>
        </p:blipFill>
        <p:spPr>
          <a:xfrm>
            <a:off x="443345" y="260648"/>
            <a:ext cx="8078209" cy="56166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5576" y="404664"/>
            <a:ext cx="7128792" cy="1260309"/>
          </a:xfrm>
          <a:prstGeom prst="rect">
            <a:avLst/>
          </a:prstGeom>
          <a:solidFill>
            <a:srgbClr val="2E2B1A">
              <a:alpha val="83922"/>
            </a:srgbClr>
          </a:solidFill>
        </p:spPr>
        <p:txBody>
          <a:bodyPr wrap="square" lIns="468000" tIns="108000" bIns="180000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 </a:t>
            </a:r>
            <a:r>
              <a:rPr lang="pt-BR" sz="2000" b="1" dirty="0">
                <a:solidFill>
                  <a:schemeClr val="bg1"/>
                </a:solidFill>
              </a:rPr>
              <a:t>missão e a tradição da Fiocruz aproximam ciência de qualidade à inovação, à promoção da saúde e da equidade social. </a:t>
            </a:r>
            <a:endParaRPr lang="pt-B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" t="1089" r="570" b="1683"/>
          <a:stretch/>
        </p:blipFill>
        <p:spPr>
          <a:xfrm>
            <a:off x="443345" y="260648"/>
            <a:ext cx="8078209" cy="56166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406" y="404664"/>
            <a:ext cx="7920880" cy="906366"/>
          </a:xfrm>
          <a:prstGeom prst="rect">
            <a:avLst/>
          </a:prstGeom>
          <a:solidFill>
            <a:srgbClr val="2E2B1A">
              <a:alpha val="83922"/>
            </a:srgbClr>
          </a:solidFill>
        </p:spPr>
        <p:txBody>
          <a:bodyPr wrap="square" lIns="468000" tIns="108000" bIns="180000" rtlCol="0">
            <a:spAutoFit/>
          </a:bodyPr>
          <a:lstStyle>
            <a:defPPr>
              <a:defRPr lang="pt-BR"/>
            </a:defPPr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O Nordeste do Brasil nos legou importantes pioneiros da luta pela educação e contra a fome e a </a:t>
            </a:r>
            <a:r>
              <a:rPr lang="pt-BR" sz="2000" dirty="0" smtClean="0"/>
              <a:t>pobreza...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32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/>
          <a:stretch/>
        </p:blipFill>
        <p:spPr>
          <a:xfrm>
            <a:off x="612206" y="0"/>
            <a:ext cx="7832111" cy="65699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43608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Quando </a:t>
            </a:r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se vem vindo sertão de dentro, a gente pensa que não vai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encontrar coisa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nenhuma”.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432770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...”o </a:t>
            </a:r>
            <a:r>
              <a:rPr lang="pt-PT" sz="2400" b="1" dirty="0"/>
              <a:t>sertão é uma espera enorme</a:t>
            </a:r>
            <a:r>
              <a:rPr lang="pt-PT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67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" t="1089" r="570" b="1683"/>
          <a:stretch/>
        </p:blipFill>
        <p:spPr>
          <a:xfrm>
            <a:off x="443345" y="260648"/>
            <a:ext cx="8078209" cy="56166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406" y="404664"/>
            <a:ext cx="7920880" cy="906366"/>
          </a:xfrm>
          <a:prstGeom prst="rect">
            <a:avLst/>
          </a:prstGeom>
          <a:solidFill>
            <a:srgbClr val="2E2B1A">
              <a:alpha val="83922"/>
            </a:srgbClr>
          </a:solidFill>
        </p:spPr>
        <p:txBody>
          <a:bodyPr wrap="square" lIns="468000" tIns="108000" bIns="180000" rtlCol="0">
            <a:spAutoFit/>
          </a:bodyPr>
          <a:lstStyle>
            <a:defPPr>
              <a:defRPr lang="pt-BR"/>
            </a:defPPr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O Nordeste do Brasil nos legou importantes pioneiros da luta pela educação e contra a fome e a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pobreza...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8257" y="5610375"/>
            <a:ext cx="7920880" cy="906366"/>
          </a:xfrm>
          <a:prstGeom prst="rect">
            <a:avLst/>
          </a:prstGeom>
          <a:solidFill>
            <a:srgbClr val="2E2B1A">
              <a:alpha val="83922"/>
            </a:srgbClr>
          </a:solidFill>
        </p:spPr>
        <p:txBody>
          <a:bodyPr wrap="square" lIns="468000" tIns="108000" bIns="180000" rtlCol="0">
            <a:spAutoFit/>
          </a:bodyPr>
          <a:lstStyle>
            <a:defPPr>
              <a:defRPr lang="pt-BR"/>
            </a:defPPr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sz="2000" dirty="0" smtClean="0"/>
              <a:t>... Josué </a:t>
            </a:r>
            <a:r>
              <a:rPr lang="pt-BR" sz="2000" dirty="0"/>
              <a:t>de Castro, Gilberto Freyre, Paulo Freire, </a:t>
            </a:r>
            <a:r>
              <a:rPr lang="pt-BR" sz="2000" dirty="0" smtClean="0"/>
              <a:t>entre outros, são inspiradores </a:t>
            </a:r>
            <a:r>
              <a:rPr lang="pt-BR" sz="2000" dirty="0"/>
              <a:t>de nossas expedições atuais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431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4259" r="3580"/>
          <a:stretch/>
        </p:blipFill>
        <p:spPr>
          <a:xfrm>
            <a:off x="15652" y="0"/>
            <a:ext cx="8444780" cy="68863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58052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“O </a:t>
            </a:r>
            <a:r>
              <a:rPr lang="pt-PT" b="1" dirty="0">
                <a:solidFill>
                  <a:schemeClr val="bg1"/>
                </a:solidFill>
              </a:rPr>
              <a:t>sertão é bom.  Tudo aqui é perdido, tudo aqui é achado... O sertão é confusão em grande demasiado </a:t>
            </a:r>
            <a:r>
              <a:rPr lang="pt-PT" b="1" dirty="0" smtClean="0">
                <a:solidFill>
                  <a:schemeClr val="bg1"/>
                </a:solidFill>
              </a:rPr>
              <a:t>sossego”.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3" t="3129" r="5288" b="13525"/>
          <a:stretch/>
        </p:blipFill>
        <p:spPr>
          <a:xfrm>
            <a:off x="107504" y="-11336"/>
            <a:ext cx="880968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27970" y="1052736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lang="pt-PT" sz="2300" b="1" dirty="0" smtClean="0">
                <a:solidFill>
                  <a:schemeClr val="bg2">
                    <a:lumMod val="90000"/>
                  </a:schemeClr>
                </a:solidFill>
              </a:rPr>
              <a:t>“sertão </a:t>
            </a:r>
            <a:r>
              <a:rPr lang="pt-PT" sz="2300" b="1" dirty="0">
                <a:solidFill>
                  <a:schemeClr val="bg2">
                    <a:lumMod val="90000"/>
                  </a:schemeClr>
                </a:solidFill>
              </a:rPr>
              <a:t>é onde manda quem é forte, com astúcias.  </a:t>
            </a:r>
            <a:endParaRPr lang="pt-PT" sz="23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pt-PT" sz="2300" b="1" dirty="0" smtClean="0">
                <a:solidFill>
                  <a:schemeClr val="bg2">
                    <a:lumMod val="90000"/>
                  </a:schemeClr>
                </a:solidFill>
              </a:rPr>
              <a:t>Deus </a:t>
            </a:r>
            <a:r>
              <a:rPr lang="pt-PT" sz="2300" b="1" dirty="0">
                <a:solidFill>
                  <a:schemeClr val="bg2">
                    <a:lumMod val="90000"/>
                  </a:schemeClr>
                </a:solidFill>
              </a:rPr>
              <a:t>mesmo</a:t>
            </a:r>
            <a:r>
              <a:rPr lang="pt-PT" sz="2300" b="1" dirty="0" smtClean="0">
                <a:solidFill>
                  <a:schemeClr val="bg2">
                    <a:lumMod val="90000"/>
                  </a:schemeClr>
                </a:solidFill>
              </a:rPr>
              <a:t>, quando </a:t>
            </a:r>
            <a:r>
              <a:rPr lang="pt-PT" sz="2300" b="1" dirty="0">
                <a:solidFill>
                  <a:schemeClr val="bg2">
                    <a:lumMod val="90000"/>
                  </a:schemeClr>
                </a:solidFill>
              </a:rPr>
              <a:t>vier, que venha </a:t>
            </a:r>
            <a:r>
              <a:rPr lang="pt-PT" sz="2300" b="1" dirty="0" smtClean="0">
                <a:solidFill>
                  <a:schemeClr val="bg2">
                    <a:lumMod val="90000"/>
                  </a:schemeClr>
                </a:solidFill>
              </a:rPr>
              <a:t>armado!”</a:t>
            </a:r>
            <a:endParaRPr lang="pt-BR" sz="23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3" t="3129" r="5288" b="13525"/>
          <a:stretch/>
        </p:blipFill>
        <p:spPr>
          <a:xfrm>
            <a:off x="107504" y="-11336"/>
            <a:ext cx="880968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27970" y="1052736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solidFill>
                  <a:schemeClr val="bg2">
                    <a:lumMod val="25000"/>
                  </a:schemeClr>
                </a:solidFill>
              </a:rPr>
              <a:t>... </a:t>
            </a:r>
            <a:r>
              <a:rPr lang="pt-PT" sz="2300" b="1" dirty="0" smtClean="0">
                <a:solidFill>
                  <a:schemeClr val="bg2">
                    <a:lumMod val="25000"/>
                  </a:schemeClr>
                </a:solidFill>
              </a:rPr>
              <a:t>“sertão </a:t>
            </a:r>
            <a:r>
              <a:rPr lang="pt-PT" sz="2300" b="1" dirty="0">
                <a:solidFill>
                  <a:schemeClr val="bg2">
                    <a:lumMod val="25000"/>
                  </a:schemeClr>
                </a:solidFill>
              </a:rPr>
              <a:t>é onde manda quem é forte, com astúcias.  </a:t>
            </a:r>
            <a:endParaRPr lang="pt-PT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PT" sz="2300" b="1" dirty="0" smtClean="0">
                <a:solidFill>
                  <a:schemeClr val="bg2">
                    <a:lumMod val="25000"/>
                  </a:schemeClr>
                </a:solidFill>
              </a:rPr>
              <a:t>Deus </a:t>
            </a:r>
            <a:r>
              <a:rPr lang="pt-PT" sz="2300" b="1" dirty="0">
                <a:solidFill>
                  <a:schemeClr val="bg2">
                    <a:lumMod val="25000"/>
                  </a:schemeClr>
                </a:solidFill>
              </a:rPr>
              <a:t>mesmo</a:t>
            </a:r>
            <a:r>
              <a:rPr lang="pt-PT" sz="2300" b="1" dirty="0" smtClean="0">
                <a:solidFill>
                  <a:schemeClr val="bg2">
                    <a:lumMod val="25000"/>
                  </a:schemeClr>
                </a:solidFill>
              </a:rPr>
              <a:t>, quando </a:t>
            </a:r>
            <a:r>
              <a:rPr lang="pt-PT" sz="2300" b="1" dirty="0">
                <a:solidFill>
                  <a:schemeClr val="bg2">
                    <a:lumMod val="25000"/>
                  </a:schemeClr>
                </a:solidFill>
              </a:rPr>
              <a:t>vier, que venha </a:t>
            </a:r>
            <a:r>
              <a:rPr lang="pt-PT" sz="2300" b="1" dirty="0" smtClean="0">
                <a:solidFill>
                  <a:schemeClr val="bg2">
                    <a:lumMod val="25000"/>
                  </a:schemeClr>
                </a:solidFill>
              </a:rPr>
              <a:t>armado!”</a:t>
            </a:r>
            <a:endParaRPr lang="pt-BR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3" t="3129" r="5288" b="13525"/>
          <a:stretch/>
        </p:blipFill>
        <p:spPr>
          <a:xfrm>
            <a:off x="107504" y="-11336"/>
            <a:ext cx="880968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27970" y="1052736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2">
                    <a:lumMod val="25000"/>
                  </a:schemeClr>
                </a:solidFill>
              </a:rPr>
              <a:t>“Grande </a:t>
            </a:r>
            <a:r>
              <a:rPr lang="pt-PT" sz="2400" b="1" dirty="0">
                <a:solidFill>
                  <a:schemeClr val="bg2">
                    <a:lumMod val="25000"/>
                  </a:schemeClr>
                </a:solidFill>
              </a:rPr>
              <a:t>sertão é uma forte arma. </a:t>
            </a:r>
            <a:endParaRPr lang="pt-PT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PT" sz="2400" b="1" dirty="0" smtClean="0">
                <a:solidFill>
                  <a:schemeClr val="bg2">
                    <a:lumMod val="25000"/>
                  </a:schemeClr>
                </a:solidFill>
              </a:rPr>
              <a:t>Deus </a:t>
            </a:r>
            <a:r>
              <a:rPr lang="pt-PT" sz="2400" b="1" dirty="0">
                <a:solidFill>
                  <a:schemeClr val="bg2">
                    <a:lumMod val="25000"/>
                  </a:schemeClr>
                </a:solidFill>
              </a:rPr>
              <a:t>é um gatilho</a:t>
            </a:r>
            <a:r>
              <a:rPr lang="pt-PT" sz="2400" b="1" dirty="0" smtClean="0">
                <a:solidFill>
                  <a:schemeClr val="bg2">
                    <a:lumMod val="25000"/>
                  </a:schemeClr>
                </a:solidFill>
              </a:rPr>
              <a:t>?”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9909" r="2789" b="16092"/>
          <a:stretch/>
        </p:blipFill>
        <p:spPr>
          <a:xfrm>
            <a:off x="97586" y="597272"/>
            <a:ext cx="5130594" cy="34798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8099" y="548680"/>
            <a:ext cx="36543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“Poucas </a:t>
            </a:r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regiões do mundo se prestam tão bem para um ensaio de natureza ecológica como a do Nordeste açucareiro, com sua típica paisagem natural... </a:t>
            </a:r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PT" b="1" dirty="0" smtClean="0">
                <a:solidFill>
                  <a:schemeClr val="bg2">
                    <a:lumMod val="10000"/>
                  </a:schemeClr>
                </a:solidFill>
              </a:rPr>
              <a:t>teve </a:t>
            </a:r>
            <a:r>
              <a:rPr lang="pt-PT" b="1" dirty="0">
                <a:solidFill>
                  <a:schemeClr val="bg2">
                    <a:lumMod val="10000"/>
                  </a:schemeClr>
                </a:solidFill>
              </a:rPr>
              <a:t>o Nordeste a vida do seu solo, de suas águas, de suas plantas e do seu próprio clima, tudo mudado pela ação desequilibrante e intempestiva do colonizador, quase cego às consequências de seus atos, pela paixão desvairada que dele se apoderou, de plantar sempre mais cana e de produzir sempre mais açucar</a:t>
            </a:r>
            <a:r>
              <a:rPr lang="pt-PT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PT" b="1" dirty="0" smtClean="0">
                <a:solidFill>
                  <a:schemeClr val="bg2">
                    <a:lumMod val="10000"/>
                  </a:schemeClr>
                </a:solidFill>
              </a:rPr>
              <a:t>Josué </a:t>
            </a:r>
            <a:r>
              <a:rPr lang="pt-PT" b="1" dirty="0">
                <a:solidFill>
                  <a:schemeClr val="bg2">
                    <a:lumMod val="10000"/>
                  </a:schemeClr>
                </a:solidFill>
              </a:rPr>
              <a:t>de Castro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38099" y="548680"/>
            <a:ext cx="36543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2">
                    <a:lumMod val="10000"/>
                  </a:schemeClr>
                </a:solidFill>
              </a:rPr>
              <a:t>Poucas regiões do mundo se prestam tão bem para um ensaio de natureza ecológica como a do Nordeste açucareiro, com sua típica paisagem natural... </a:t>
            </a:r>
            <a:endParaRPr lang="pt-PT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teve </a:t>
            </a:r>
            <a:r>
              <a:rPr lang="pt-PT" b="1" dirty="0">
                <a:solidFill>
                  <a:schemeClr val="bg2">
                    <a:lumMod val="75000"/>
                  </a:schemeClr>
                </a:solidFill>
              </a:rPr>
              <a:t>o Nordeste a vida do seu solo, de suas águas, de suas plantas e do seu próprio clima, tudo mudado pela ação desequilibrante e intempestiva do colonizador, quase cego às consequências de seus atos, pela paixão desvairada que dele se apoderou, de plantar sempre mais cana e de produzir sempre mais </a:t>
            </a:r>
            <a:r>
              <a:rPr lang="pt-PT" b="1" dirty="0" smtClean="0">
                <a:solidFill>
                  <a:schemeClr val="bg2">
                    <a:lumMod val="75000"/>
                  </a:schemeClr>
                </a:solidFill>
              </a:rPr>
              <a:t>açucar”.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PT" b="1" dirty="0" smtClean="0">
                <a:solidFill>
                  <a:schemeClr val="bg1"/>
                </a:solidFill>
              </a:rPr>
              <a:t>Josué </a:t>
            </a:r>
            <a:r>
              <a:rPr lang="pt-PT" b="1" dirty="0">
                <a:solidFill>
                  <a:schemeClr val="bg1"/>
                </a:solidFill>
              </a:rPr>
              <a:t>de Castro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5088" r="3510" b="17867"/>
          <a:stretch/>
        </p:blipFill>
        <p:spPr>
          <a:xfrm>
            <a:off x="239657" y="2852936"/>
            <a:ext cx="4860448" cy="3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/>
          <a:stretch/>
        </p:blipFill>
        <p:spPr>
          <a:xfrm>
            <a:off x="323528" y="84624"/>
            <a:ext cx="4896544" cy="67425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08104" y="47667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</a:rPr>
              <a:t>“Sertão </a:t>
            </a:r>
            <a:r>
              <a:rPr lang="pt-PT" sz="2400" b="1" dirty="0">
                <a:solidFill>
                  <a:schemeClr val="bg2">
                    <a:lumMod val="75000"/>
                  </a:schemeClr>
                </a:solidFill>
              </a:rPr>
              <a:t>não é maldito, nem caridoso - ele tira ou dá,ou agrada </a:t>
            </a:r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</a:rPr>
              <a:t>ou amarga</a:t>
            </a:r>
            <a:r>
              <a:rPr lang="pt-PT" sz="2400" b="1" dirty="0">
                <a:solidFill>
                  <a:schemeClr val="bg2">
                    <a:lumMod val="75000"/>
                  </a:schemeClr>
                </a:solidFill>
              </a:rPr>
              <a:t>, ao senhor, conforme o senhor mesmo.</a:t>
            </a:r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B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409423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Sertão é penal, criminal.  Sertão é onde homem tem que ter a dura nuca e mão quadrada.</a:t>
            </a:r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PT" sz="2400" b="1" dirty="0">
                <a:solidFill>
                  <a:schemeClr val="bg2">
                    <a:lumMod val="10000"/>
                  </a:schemeClr>
                </a:solidFill>
              </a:rPr>
              <a:t>Sertão: é dentro da gente.</a:t>
            </a:r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915</Words>
  <Application>Microsoft Office PowerPoint</Application>
  <PresentationFormat>Apresentação na tela (4:3)</PresentationFormat>
  <Paragraphs>74</Paragraphs>
  <Slides>20</Slides>
  <Notes>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  <vt:variant>
        <vt:lpstr>Apresentações personalizadas</vt:lpstr>
      </vt:variant>
      <vt:variant>
        <vt:i4>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</dc:creator>
  <cp:lastModifiedBy>PR</cp:lastModifiedBy>
  <cp:revision>48</cp:revision>
  <dcterms:created xsi:type="dcterms:W3CDTF">2012-01-17T13:22:18Z</dcterms:created>
  <dcterms:modified xsi:type="dcterms:W3CDTF">2012-01-18T15:14:01Z</dcterms:modified>
</cp:coreProperties>
</file>